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9"/>
  </p:notesMasterIdLst>
  <p:sldIdLst>
    <p:sldId id="256" r:id="rId4"/>
    <p:sldId id="262" r:id="rId5"/>
    <p:sldId id="289" r:id="rId6"/>
    <p:sldId id="285" r:id="rId7"/>
    <p:sldId id="286" r:id="rId8"/>
    <p:sldId id="287" r:id="rId9"/>
    <p:sldId id="284" r:id="rId10"/>
    <p:sldId id="299" r:id="rId11"/>
    <p:sldId id="311" r:id="rId12"/>
    <p:sldId id="318" r:id="rId13"/>
    <p:sldId id="319" r:id="rId14"/>
    <p:sldId id="320" r:id="rId15"/>
    <p:sldId id="321" r:id="rId16"/>
    <p:sldId id="322" r:id="rId17"/>
    <p:sldId id="272" r:id="rId18"/>
    <p:sldId id="305" r:id="rId19"/>
    <p:sldId id="306" r:id="rId20"/>
    <p:sldId id="308" r:id="rId21"/>
    <p:sldId id="309" r:id="rId22"/>
    <p:sldId id="310" r:id="rId23"/>
    <p:sldId id="313" r:id="rId24"/>
    <p:sldId id="312" r:id="rId25"/>
    <p:sldId id="314" r:id="rId26"/>
    <p:sldId id="315" r:id="rId27"/>
    <p:sldId id="316" r:id="rId28"/>
    <p:sldId id="317" r:id="rId29"/>
    <p:sldId id="323" r:id="rId30"/>
    <p:sldId id="324" r:id="rId31"/>
    <p:sldId id="325" r:id="rId32"/>
    <p:sldId id="326" r:id="rId33"/>
    <p:sldId id="327" r:id="rId34"/>
    <p:sldId id="333" r:id="rId35"/>
    <p:sldId id="328" r:id="rId36"/>
    <p:sldId id="335" r:id="rId37"/>
    <p:sldId id="329" r:id="rId38"/>
    <p:sldId id="334" r:id="rId39"/>
    <p:sldId id="330" r:id="rId40"/>
    <p:sldId id="331" r:id="rId41"/>
    <p:sldId id="332" r:id="rId42"/>
    <p:sldId id="337" r:id="rId43"/>
    <p:sldId id="336" r:id="rId44"/>
    <p:sldId id="338" r:id="rId45"/>
    <p:sldId id="339" r:id="rId46"/>
    <p:sldId id="340" r:id="rId47"/>
    <p:sldId id="273" r:id="rId4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C5EFB171-59A9-4BC5-A1FF-4BED9430AC73}">
          <p14:sldIdLst>
            <p14:sldId id="256"/>
            <p14:sldId id="262"/>
            <p14:sldId id="289"/>
          </p14:sldIdLst>
        </p14:section>
        <p14:section name="Programa clasa a VI-a" id="{E8E58ADF-A47D-4752-87C4-1C323371E60C}">
          <p14:sldIdLst>
            <p14:sldId id="285"/>
            <p14:sldId id="286"/>
            <p14:sldId id="287"/>
            <p14:sldId id="284"/>
            <p14:sldId id="299"/>
            <p14:sldId id="311"/>
            <p14:sldId id="318"/>
            <p14:sldId id="319"/>
            <p14:sldId id="320"/>
            <p14:sldId id="321"/>
            <p14:sldId id="322"/>
            <p14:sldId id="272"/>
            <p14:sldId id="305"/>
            <p14:sldId id="306"/>
            <p14:sldId id="308"/>
            <p14:sldId id="309"/>
            <p14:sldId id="310"/>
            <p14:sldId id="313"/>
            <p14:sldId id="312"/>
            <p14:sldId id="314"/>
            <p14:sldId id="315"/>
            <p14:sldId id="316"/>
            <p14:sldId id="317"/>
          </p14:sldIdLst>
        </p14:section>
        <p14:section name="Untitled Section" id="{6FD9B05D-A885-4515-9745-807C3315A098}">
          <p14:sldIdLst>
            <p14:sldId id="323"/>
            <p14:sldId id="324"/>
            <p14:sldId id="325"/>
            <p14:sldId id="326"/>
            <p14:sldId id="327"/>
            <p14:sldId id="333"/>
            <p14:sldId id="328"/>
            <p14:sldId id="335"/>
            <p14:sldId id="329"/>
            <p14:sldId id="334"/>
            <p14:sldId id="330"/>
            <p14:sldId id="331"/>
            <p14:sldId id="332"/>
            <p14:sldId id="337"/>
            <p14:sldId id="336"/>
            <p14:sldId id="338"/>
            <p14:sldId id="339"/>
            <p14:sldId id="340"/>
            <p14:sldId id="27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97B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167596-5524-42ED-8558-3EECC2F22B6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4F5900B-84B5-44BE-A6AD-566A49815F2F}">
      <dgm:prSet phldrT="[Text]" custT="1"/>
      <dgm:spPr/>
      <dgm:t>
        <a:bodyPr/>
        <a:lstStyle/>
        <a:p>
          <a:r>
            <a:rPr lang="ro-RO" sz="1600" dirty="0"/>
            <a:t>Contextul de comunicare: locul şi momentul </a:t>
          </a:r>
          <a:r>
            <a:rPr lang="ro-RO" sz="1600" dirty="0" err="1"/>
            <a:t>interacţiunii</a:t>
          </a:r>
          <a:r>
            <a:rPr lang="ro-RO" sz="1600" dirty="0"/>
            <a:t>, </a:t>
          </a:r>
          <a:r>
            <a:rPr lang="ro-RO" sz="1600" dirty="0" err="1"/>
            <a:t>relaţia</a:t>
          </a:r>
          <a:r>
            <a:rPr lang="ro-RO" sz="1600" dirty="0"/>
            <a:t> dintre </a:t>
          </a:r>
          <a:r>
            <a:rPr lang="it-IT" sz="1600" dirty="0"/>
            <a:t>interlocutori, identitatea interlocutorilor, cunoştinţele comune legate de tema</a:t>
          </a:r>
          <a:r>
            <a:rPr lang="ro-RO" sz="1600" dirty="0"/>
            <a:t> </a:t>
          </a:r>
          <a:r>
            <a:rPr lang="ro-RO" sz="1600" dirty="0" err="1"/>
            <a:t>discuţiei</a:t>
          </a:r>
          <a:endParaRPr lang="ro-RO" sz="1600" dirty="0"/>
        </a:p>
      </dgm:t>
    </dgm:pt>
    <dgm:pt modelId="{BBB46619-95FF-4EBE-BB3D-2645F6B0E38A}" type="parTrans" cxnId="{A1ECC8FC-43F0-44E4-8F1A-DF16024CC4C1}">
      <dgm:prSet/>
      <dgm:spPr/>
      <dgm:t>
        <a:bodyPr/>
        <a:lstStyle/>
        <a:p>
          <a:endParaRPr lang="ro-RO"/>
        </a:p>
      </dgm:t>
    </dgm:pt>
    <dgm:pt modelId="{D5321FD1-E330-4312-B5BA-CF9267540C0B}" type="sibTrans" cxnId="{A1ECC8FC-43F0-44E4-8F1A-DF16024CC4C1}">
      <dgm:prSet/>
      <dgm:spPr/>
      <dgm:t>
        <a:bodyPr/>
        <a:lstStyle/>
        <a:p>
          <a:endParaRPr lang="ro-RO"/>
        </a:p>
      </dgm:t>
    </dgm:pt>
    <dgm:pt modelId="{CDABC4DD-B8AD-4E45-B5AA-8A35837C93DA}">
      <dgm:prSet phldrT="[Text]" custT="1"/>
      <dgm:spPr/>
      <dgm:t>
        <a:bodyPr/>
        <a:lstStyle/>
        <a:p>
          <a:r>
            <a:rPr lang="pt-BR" sz="1600" dirty="0"/>
            <a:t>Strategii de ascultare activă: verificarea gradului de înţelegere a</a:t>
          </a:r>
          <a:r>
            <a:rPr lang="ro-RO" sz="1600" dirty="0"/>
            <a:t> mesajului prin formularea unor întrebări de clarificare, de reformulare; semnale nonverbale de încurajare</a:t>
          </a:r>
        </a:p>
      </dgm:t>
    </dgm:pt>
    <dgm:pt modelId="{BE5A7B52-6552-4C7B-999B-DE275FA95CED}" type="parTrans" cxnId="{EDC47532-7B96-4AD4-BE42-C8994B8EAC47}">
      <dgm:prSet/>
      <dgm:spPr/>
      <dgm:t>
        <a:bodyPr/>
        <a:lstStyle/>
        <a:p>
          <a:endParaRPr lang="ro-RO"/>
        </a:p>
      </dgm:t>
    </dgm:pt>
    <dgm:pt modelId="{4E830DAD-D3AB-4D6C-B927-CE6B05F96CE8}" type="sibTrans" cxnId="{EDC47532-7B96-4AD4-BE42-C8994B8EAC47}">
      <dgm:prSet/>
      <dgm:spPr/>
      <dgm:t>
        <a:bodyPr/>
        <a:lstStyle/>
        <a:p>
          <a:endParaRPr lang="ro-RO"/>
        </a:p>
      </dgm:t>
    </dgm:pt>
    <dgm:pt modelId="{E0343DF7-6FE6-4C8E-B0E9-C7A9B262B909}">
      <dgm:prSet phldrT="[Text]" custT="1"/>
      <dgm:spPr/>
      <dgm:t>
        <a:bodyPr/>
        <a:lstStyle/>
        <a:p>
          <a:r>
            <a:rPr lang="ro-RO" sz="1600" dirty="0" err="1"/>
            <a:t>Performarea</a:t>
          </a:r>
          <a:r>
            <a:rPr lang="ro-RO" sz="1600" dirty="0"/>
            <a:t> actelor de limbaj: </a:t>
          </a:r>
          <a:r>
            <a:rPr lang="ro-RO" sz="1600" dirty="0" err="1"/>
            <a:t>relaţia</a:t>
          </a:r>
          <a:r>
            <a:rPr lang="ro-RO" sz="1600" dirty="0"/>
            <a:t> dintre structura lingvistică a actului de limbaj, </a:t>
          </a:r>
          <a:r>
            <a:rPr lang="ro-RO" sz="1600" dirty="0" err="1"/>
            <a:t>intenţia</a:t>
          </a:r>
          <a:r>
            <a:rPr lang="ro-RO" sz="1600" dirty="0"/>
            <a:t> de comunicare şi efectul actului de limbaj</a:t>
          </a:r>
        </a:p>
      </dgm:t>
    </dgm:pt>
    <dgm:pt modelId="{577CE8D9-0B10-4FA4-8B93-5D415C8488A1}" type="parTrans" cxnId="{99E8E3E1-22B3-429B-BD3C-738BF6970404}">
      <dgm:prSet/>
      <dgm:spPr/>
      <dgm:t>
        <a:bodyPr/>
        <a:lstStyle/>
        <a:p>
          <a:endParaRPr lang="ro-RO"/>
        </a:p>
      </dgm:t>
    </dgm:pt>
    <dgm:pt modelId="{E0E44655-A1B0-402F-972B-4B2F9422FC70}" type="sibTrans" cxnId="{99E8E3E1-22B3-429B-BD3C-738BF6970404}">
      <dgm:prSet/>
      <dgm:spPr/>
      <dgm:t>
        <a:bodyPr/>
        <a:lstStyle/>
        <a:p>
          <a:endParaRPr lang="ro-RO"/>
        </a:p>
      </dgm:t>
    </dgm:pt>
    <dgm:pt modelId="{52E856F9-15B2-45DA-AFB4-E7A218DF37AB}">
      <dgm:prSet custT="1"/>
      <dgm:spPr/>
      <dgm:t>
        <a:bodyPr/>
        <a:lstStyle/>
        <a:p>
          <a:r>
            <a:rPr lang="ro-RO" sz="1600" dirty="0"/>
            <a:t>Dicţia, importanța ei în interacțiunile verbale; </a:t>
          </a:r>
          <a:r>
            <a:rPr lang="it-IT" sz="1600" dirty="0"/>
            <a:t>Atitudini comunicative: interes, curiozitate, implicare, cooperare în</a:t>
          </a:r>
          <a:r>
            <a:rPr lang="ro-RO" sz="1600" dirty="0"/>
            <a:t> </a:t>
          </a:r>
          <a:r>
            <a:rPr lang="ro-RO" sz="1600" dirty="0" err="1"/>
            <a:t>activităţi</a:t>
          </a:r>
          <a:r>
            <a:rPr lang="ro-RO" sz="1600" dirty="0"/>
            <a:t> de grup. </a:t>
          </a:r>
          <a:r>
            <a:rPr lang="ro-RO" sz="1600" dirty="0" err="1"/>
            <a:t>Inteligenţa</a:t>
          </a:r>
          <a:r>
            <a:rPr lang="ro-RO" sz="1600" dirty="0"/>
            <a:t> </a:t>
          </a:r>
          <a:r>
            <a:rPr lang="ro-RO" sz="1600" dirty="0" err="1"/>
            <a:t>emoţională</a:t>
          </a:r>
          <a:r>
            <a:rPr lang="ro-RO" sz="1600" dirty="0"/>
            <a:t>: exprimarea adecvată a </a:t>
          </a:r>
          <a:r>
            <a:rPr lang="ro-RO" sz="1600" dirty="0" err="1"/>
            <a:t>emoţiilor</a:t>
          </a:r>
          <a:endParaRPr lang="ro-RO" sz="1600" dirty="0"/>
        </a:p>
      </dgm:t>
    </dgm:pt>
    <dgm:pt modelId="{6AE3CEC0-C354-42F7-864B-14B23AB3D08D}" type="parTrans" cxnId="{F0F89989-2E73-4396-88E0-346173A5A596}">
      <dgm:prSet/>
      <dgm:spPr/>
      <dgm:t>
        <a:bodyPr/>
        <a:lstStyle/>
        <a:p>
          <a:endParaRPr lang="ro-RO"/>
        </a:p>
      </dgm:t>
    </dgm:pt>
    <dgm:pt modelId="{1B37DC2A-1021-4946-8386-24C98A91C993}" type="sibTrans" cxnId="{F0F89989-2E73-4396-88E0-346173A5A596}">
      <dgm:prSet/>
      <dgm:spPr/>
      <dgm:t>
        <a:bodyPr/>
        <a:lstStyle/>
        <a:p>
          <a:endParaRPr lang="ro-RO"/>
        </a:p>
      </dgm:t>
    </dgm:pt>
    <dgm:pt modelId="{139035FE-27E3-4D98-B8D2-007EEC8D235C}">
      <dgm:prSet custT="1"/>
      <dgm:spPr/>
      <dgm:t>
        <a:bodyPr/>
        <a:lstStyle/>
        <a:p>
          <a:r>
            <a:rPr lang="ro-RO" sz="1600" dirty="0"/>
            <a:t> Strategii de concepere și de comprehensiune a textului oral: parafrazare, informații explicite și implicite, rezumare</a:t>
          </a:r>
        </a:p>
      </dgm:t>
    </dgm:pt>
    <dgm:pt modelId="{447B6CD3-96BB-4ECA-86A2-B2DDBC12A0A3}" type="parTrans" cxnId="{F213795B-ECC2-44CF-989D-C76167B23D45}">
      <dgm:prSet/>
      <dgm:spPr/>
      <dgm:t>
        <a:bodyPr/>
        <a:lstStyle/>
        <a:p>
          <a:endParaRPr lang="ro-RO"/>
        </a:p>
      </dgm:t>
    </dgm:pt>
    <dgm:pt modelId="{AA532EA2-CDD9-484D-AB18-4B5F6A20DF78}" type="sibTrans" cxnId="{F213795B-ECC2-44CF-989D-C76167B23D45}">
      <dgm:prSet/>
      <dgm:spPr/>
      <dgm:t>
        <a:bodyPr/>
        <a:lstStyle/>
        <a:p>
          <a:endParaRPr lang="ro-RO"/>
        </a:p>
      </dgm:t>
    </dgm:pt>
    <dgm:pt modelId="{1E2B5D4A-DF8B-42C1-9CE5-A8086AF61A90}" type="pres">
      <dgm:prSet presAssocID="{C8167596-5524-42ED-8558-3EECC2F22B6A}" presName="compositeShape" presStyleCnt="0">
        <dgm:presLayoutVars>
          <dgm:dir/>
          <dgm:resizeHandles/>
        </dgm:presLayoutVars>
      </dgm:prSet>
      <dgm:spPr/>
    </dgm:pt>
    <dgm:pt modelId="{03EA1881-3936-4E82-8B46-527C82804DC1}" type="pres">
      <dgm:prSet presAssocID="{C8167596-5524-42ED-8558-3EECC2F22B6A}" presName="pyramid" presStyleLbl="node1" presStyleIdx="0" presStyleCnt="1" custLinFactNeighborX="-22172"/>
      <dgm:spPr/>
    </dgm:pt>
    <dgm:pt modelId="{B38CA8E2-4C14-4B32-8BF2-B30265A6F54F}" type="pres">
      <dgm:prSet presAssocID="{C8167596-5524-42ED-8558-3EECC2F22B6A}" presName="theList" presStyleCnt="0"/>
      <dgm:spPr/>
    </dgm:pt>
    <dgm:pt modelId="{B2ADBA36-D82E-4E10-979D-51AB5B0A8E37}" type="pres">
      <dgm:prSet presAssocID="{C4F5900B-84B5-44BE-A6AD-566A49815F2F}" presName="aNode" presStyleLbl="fgAcc1" presStyleIdx="0" presStyleCnt="5" custScaleX="261992" custScaleY="127013" custLinFactY="16203" custLinFactNeighborX="36971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1A90BA5D-70EE-4D8F-A668-ADC213519192}" type="pres">
      <dgm:prSet presAssocID="{C4F5900B-84B5-44BE-A6AD-566A49815F2F}" presName="aSpace" presStyleCnt="0"/>
      <dgm:spPr/>
    </dgm:pt>
    <dgm:pt modelId="{ACE25475-9316-4FAC-880D-AFA9D1F0D44A}" type="pres">
      <dgm:prSet presAssocID="{CDABC4DD-B8AD-4E45-B5AA-8A35837C93DA}" presName="aNode" presStyleLbl="fgAcc1" presStyleIdx="1" presStyleCnt="5" custScaleX="261992" custScaleY="122040" custLinFactY="28066" custLinFactNeighborX="36971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C5FA5EC7-8FE9-4D7A-9B11-914B89D1F248}" type="pres">
      <dgm:prSet presAssocID="{CDABC4DD-B8AD-4E45-B5AA-8A35837C93DA}" presName="aSpace" presStyleCnt="0"/>
      <dgm:spPr/>
    </dgm:pt>
    <dgm:pt modelId="{96E63759-24A7-4079-B98A-0CEE9EACD436}" type="pres">
      <dgm:prSet presAssocID="{52E856F9-15B2-45DA-AFB4-E7A218DF37AB}" presName="aNode" presStyleLbl="fgAcc1" presStyleIdx="2" presStyleCnt="5" custScaleX="263559" custScaleY="131104" custLinFactY="41793" custLinFactNeighborX="38032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46A49E34-8FF5-4386-A2B1-5DC3A8927886}" type="pres">
      <dgm:prSet presAssocID="{52E856F9-15B2-45DA-AFB4-E7A218DF37AB}" presName="aSpace" presStyleCnt="0"/>
      <dgm:spPr/>
    </dgm:pt>
    <dgm:pt modelId="{CF2225D1-2EB3-4068-9F00-6D3D714B7F09}" type="pres">
      <dgm:prSet presAssocID="{139035FE-27E3-4D98-B8D2-007EEC8D235C}" presName="aNode" presStyleLbl="fgAcc1" presStyleIdx="3" presStyleCnt="5" custScaleX="258305" custLinFactY="45434" custLinFactNeighborX="38386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2D63013-FC3E-4E05-9591-6CD1A10C3CEE}" type="pres">
      <dgm:prSet presAssocID="{139035FE-27E3-4D98-B8D2-007EEC8D235C}" presName="aSpace" presStyleCnt="0"/>
      <dgm:spPr/>
    </dgm:pt>
    <dgm:pt modelId="{B33600E9-C4B8-4377-8EA6-DD61BF3DE0FB}" type="pres">
      <dgm:prSet presAssocID="{E0343DF7-6FE6-4C8E-B0E9-C7A9B262B909}" presName="aNode" presStyleLbl="fgAcc1" presStyleIdx="4" presStyleCnt="5" custScaleX="261992" custScaleY="112560" custLinFactY="54002" custLinFactNeighborX="36971" custLinFactNeighborY="100000">
        <dgm:presLayoutVars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D747A28-AD3A-4965-AF9B-4D651F4D0AE3}" type="pres">
      <dgm:prSet presAssocID="{E0343DF7-6FE6-4C8E-B0E9-C7A9B262B909}" presName="aSpace" presStyleCnt="0"/>
      <dgm:spPr/>
    </dgm:pt>
  </dgm:ptLst>
  <dgm:cxnLst>
    <dgm:cxn modelId="{F213795B-ECC2-44CF-989D-C76167B23D45}" srcId="{C8167596-5524-42ED-8558-3EECC2F22B6A}" destId="{139035FE-27E3-4D98-B8D2-007EEC8D235C}" srcOrd="3" destOrd="0" parTransId="{447B6CD3-96BB-4ECA-86A2-B2DDBC12A0A3}" sibTransId="{AA532EA2-CDD9-484D-AB18-4B5F6A20DF78}"/>
    <dgm:cxn modelId="{AD46EABF-7710-4748-BF80-557D460CA3C5}" type="presOf" srcId="{139035FE-27E3-4D98-B8D2-007EEC8D235C}" destId="{CF2225D1-2EB3-4068-9F00-6D3D714B7F09}" srcOrd="0" destOrd="0" presId="urn:microsoft.com/office/officeart/2005/8/layout/pyramid2"/>
    <dgm:cxn modelId="{EDC47532-7B96-4AD4-BE42-C8994B8EAC47}" srcId="{C8167596-5524-42ED-8558-3EECC2F22B6A}" destId="{CDABC4DD-B8AD-4E45-B5AA-8A35837C93DA}" srcOrd="1" destOrd="0" parTransId="{BE5A7B52-6552-4C7B-999B-DE275FA95CED}" sibTransId="{4E830DAD-D3AB-4D6C-B927-CE6B05F96CE8}"/>
    <dgm:cxn modelId="{7EDBCB4C-6316-47D9-952F-E6A3BF37B4EF}" type="presOf" srcId="{E0343DF7-6FE6-4C8E-B0E9-C7A9B262B909}" destId="{B33600E9-C4B8-4377-8EA6-DD61BF3DE0FB}" srcOrd="0" destOrd="0" presId="urn:microsoft.com/office/officeart/2005/8/layout/pyramid2"/>
    <dgm:cxn modelId="{A1ECC8FC-43F0-44E4-8F1A-DF16024CC4C1}" srcId="{C8167596-5524-42ED-8558-3EECC2F22B6A}" destId="{C4F5900B-84B5-44BE-A6AD-566A49815F2F}" srcOrd="0" destOrd="0" parTransId="{BBB46619-95FF-4EBE-BB3D-2645F6B0E38A}" sibTransId="{D5321FD1-E330-4312-B5BA-CF9267540C0B}"/>
    <dgm:cxn modelId="{CA3B61E0-DFC8-4753-9322-802588DB73EC}" type="presOf" srcId="{52E856F9-15B2-45DA-AFB4-E7A218DF37AB}" destId="{96E63759-24A7-4079-B98A-0CEE9EACD436}" srcOrd="0" destOrd="0" presId="urn:microsoft.com/office/officeart/2005/8/layout/pyramid2"/>
    <dgm:cxn modelId="{177F99B8-9920-4B1E-BBE3-8679136E3BD1}" type="presOf" srcId="{CDABC4DD-B8AD-4E45-B5AA-8A35837C93DA}" destId="{ACE25475-9316-4FAC-880D-AFA9D1F0D44A}" srcOrd="0" destOrd="0" presId="urn:microsoft.com/office/officeart/2005/8/layout/pyramid2"/>
    <dgm:cxn modelId="{F0F89989-2E73-4396-88E0-346173A5A596}" srcId="{C8167596-5524-42ED-8558-3EECC2F22B6A}" destId="{52E856F9-15B2-45DA-AFB4-E7A218DF37AB}" srcOrd="2" destOrd="0" parTransId="{6AE3CEC0-C354-42F7-864B-14B23AB3D08D}" sibTransId="{1B37DC2A-1021-4946-8386-24C98A91C993}"/>
    <dgm:cxn modelId="{99E8E3E1-22B3-429B-BD3C-738BF6970404}" srcId="{C8167596-5524-42ED-8558-3EECC2F22B6A}" destId="{E0343DF7-6FE6-4C8E-B0E9-C7A9B262B909}" srcOrd="4" destOrd="0" parTransId="{577CE8D9-0B10-4FA4-8B93-5D415C8488A1}" sibTransId="{E0E44655-A1B0-402F-972B-4B2F9422FC70}"/>
    <dgm:cxn modelId="{C20247BB-C17A-48C1-9E50-2F06066999F5}" type="presOf" srcId="{C4F5900B-84B5-44BE-A6AD-566A49815F2F}" destId="{B2ADBA36-D82E-4E10-979D-51AB5B0A8E37}" srcOrd="0" destOrd="0" presId="urn:microsoft.com/office/officeart/2005/8/layout/pyramid2"/>
    <dgm:cxn modelId="{10C25C33-EDF5-44F5-8057-6078A6C30ECF}" type="presOf" srcId="{C8167596-5524-42ED-8558-3EECC2F22B6A}" destId="{1E2B5D4A-DF8B-42C1-9CE5-A8086AF61A90}" srcOrd="0" destOrd="0" presId="urn:microsoft.com/office/officeart/2005/8/layout/pyramid2"/>
    <dgm:cxn modelId="{95EED7F7-06B3-47FD-8CE7-61C5D67A48F3}" type="presParOf" srcId="{1E2B5D4A-DF8B-42C1-9CE5-A8086AF61A90}" destId="{03EA1881-3936-4E82-8B46-527C82804DC1}" srcOrd="0" destOrd="0" presId="urn:microsoft.com/office/officeart/2005/8/layout/pyramid2"/>
    <dgm:cxn modelId="{20819EEA-D29C-46A0-A4CB-5E094D93361E}" type="presParOf" srcId="{1E2B5D4A-DF8B-42C1-9CE5-A8086AF61A90}" destId="{B38CA8E2-4C14-4B32-8BF2-B30265A6F54F}" srcOrd="1" destOrd="0" presId="urn:microsoft.com/office/officeart/2005/8/layout/pyramid2"/>
    <dgm:cxn modelId="{47490F6D-56AA-4677-AAFC-A07BDE4F8755}" type="presParOf" srcId="{B38CA8E2-4C14-4B32-8BF2-B30265A6F54F}" destId="{B2ADBA36-D82E-4E10-979D-51AB5B0A8E37}" srcOrd="0" destOrd="0" presId="urn:microsoft.com/office/officeart/2005/8/layout/pyramid2"/>
    <dgm:cxn modelId="{A005F1DE-9A29-40F1-A835-3A1198A869EE}" type="presParOf" srcId="{B38CA8E2-4C14-4B32-8BF2-B30265A6F54F}" destId="{1A90BA5D-70EE-4D8F-A668-ADC213519192}" srcOrd="1" destOrd="0" presId="urn:microsoft.com/office/officeart/2005/8/layout/pyramid2"/>
    <dgm:cxn modelId="{E3208FDB-F0DA-416C-8257-709E4964D0E0}" type="presParOf" srcId="{B38CA8E2-4C14-4B32-8BF2-B30265A6F54F}" destId="{ACE25475-9316-4FAC-880D-AFA9D1F0D44A}" srcOrd="2" destOrd="0" presId="urn:microsoft.com/office/officeart/2005/8/layout/pyramid2"/>
    <dgm:cxn modelId="{5D42FB7D-EF23-40F7-9823-48647D5CB384}" type="presParOf" srcId="{B38CA8E2-4C14-4B32-8BF2-B30265A6F54F}" destId="{C5FA5EC7-8FE9-4D7A-9B11-914B89D1F248}" srcOrd="3" destOrd="0" presId="urn:microsoft.com/office/officeart/2005/8/layout/pyramid2"/>
    <dgm:cxn modelId="{10D8898F-367F-43C4-AE32-EC92BF85E544}" type="presParOf" srcId="{B38CA8E2-4C14-4B32-8BF2-B30265A6F54F}" destId="{96E63759-24A7-4079-B98A-0CEE9EACD436}" srcOrd="4" destOrd="0" presId="urn:microsoft.com/office/officeart/2005/8/layout/pyramid2"/>
    <dgm:cxn modelId="{B3AFCA0E-6FE3-4BD2-A516-13E9C39726B8}" type="presParOf" srcId="{B38CA8E2-4C14-4B32-8BF2-B30265A6F54F}" destId="{46A49E34-8FF5-4386-A2B1-5DC3A8927886}" srcOrd="5" destOrd="0" presId="urn:microsoft.com/office/officeart/2005/8/layout/pyramid2"/>
    <dgm:cxn modelId="{CE34819A-B378-4CB2-96B1-77D60F8B13A4}" type="presParOf" srcId="{B38CA8E2-4C14-4B32-8BF2-B30265A6F54F}" destId="{CF2225D1-2EB3-4068-9F00-6D3D714B7F09}" srcOrd="6" destOrd="0" presId="urn:microsoft.com/office/officeart/2005/8/layout/pyramid2"/>
    <dgm:cxn modelId="{3C90E436-C9DF-4114-9A77-B9E740512359}" type="presParOf" srcId="{B38CA8E2-4C14-4B32-8BF2-B30265A6F54F}" destId="{D2D63013-FC3E-4E05-9591-6CD1A10C3CEE}" srcOrd="7" destOrd="0" presId="urn:microsoft.com/office/officeart/2005/8/layout/pyramid2"/>
    <dgm:cxn modelId="{4DB3F5A2-81FB-4343-BF0D-2D6519B3331B}" type="presParOf" srcId="{B38CA8E2-4C14-4B32-8BF2-B30265A6F54F}" destId="{B33600E9-C4B8-4377-8EA6-DD61BF3DE0FB}" srcOrd="8" destOrd="0" presId="urn:microsoft.com/office/officeart/2005/8/layout/pyramid2"/>
    <dgm:cxn modelId="{C7C65C59-0236-40BB-B926-1CAA89AB071E}" type="presParOf" srcId="{B38CA8E2-4C14-4B32-8BF2-B30265A6F54F}" destId="{DD747A28-AD3A-4965-AF9B-4D651F4D0AE3}" srcOrd="9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B327B-4AAD-4811-8C9A-211696077C6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o-RO"/>
        </a:p>
      </dgm:t>
    </dgm:pt>
    <dgm:pt modelId="{32CEC1CA-AEE1-4EB6-BB00-C5B1C58C5BD4}">
      <dgm:prSet phldrT="[Text]" custT="1"/>
      <dgm:spPr/>
      <dgm:t>
        <a:bodyPr/>
        <a:lstStyle/>
        <a:p>
          <a:r>
            <a:rPr lang="ro-RO" sz="1400" dirty="0"/>
            <a:t>Textul narativ literar – în proză, în versuri</a:t>
          </a:r>
        </a:p>
      </dgm:t>
    </dgm:pt>
    <dgm:pt modelId="{BFB81F75-6885-4045-8B7F-9032AC62986B}" type="parTrans" cxnId="{ABB142FF-4936-4487-B9CC-1151E2BC16C9}">
      <dgm:prSet/>
      <dgm:spPr/>
      <dgm:t>
        <a:bodyPr/>
        <a:lstStyle/>
        <a:p>
          <a:endParaRPr lang="ro-RO"/>
        </a:p>
      </dgm:t>
    </dgm:pt>
    <dgm:pt modelId="{1F3A9AC9-8892-4FFF-BF49-CFEAAF4C694A}" type="sibTrans" cxnId="{ABB142FF-4936-4487-B9CC-1151E2BC16C9}">
      <dgm:prSet/>
      <dgm:spPr/>
      <dgm:t>
        <a:bodyPr/>
        <a:lstStyle/>
        <a:p>
          <a:endParaRPr lang="ro-RO"/>
        </a:p>
      </dgm:t>
    </dgm:pt>
    <dgm:pt modelId="{D96102EF-58F1-45BC-841D-92E5994EDC99}">
      <dgm:prSet phldrT="[Text]" phldr="1"/>
      <dgm:spPr/>
      <dgm:t>
        <a:bodyPr/>
        <a:lstStyle/>
        <a:p>
          <a:endParaRPr lang="ro-RO" dirty="0"/>
        </a:p>
      </dgm:t>
    </dgm:pt>
    <dgm:pt modelId="{DBC1DD9F-BFA2-4635-983B-DC98E68E102F}" type="parTrans" cxnId="{3A7236D5-5BFC-45F1-933A-712595FF1163}">
      <dgm:prSet/>
      <dgm:spPr/>
      <dgm:t>
        <a:bodyPr/>
        <a:lstStyle/>
        <a:p>
          <a:endParaRPr lang="ro-RO"/>
        </a:p>
      </dgm:t>
    </dgm:pt>
    <dgm:pt modelId="{A386F327-75F5-45CA-9CD9-6B8587036960}" type="sibTrans" cxnId="{3A7236D5-5BFC-45F1-933A-712595FF1163}">
      <dgm:prSet/>
      <dgm:spPr/>
      <dgm:t>
        <a:bodyPr/>
        <a:lstStyle/>
        <a:p>
          <a:endParaRPr lang="ro-RO"/>
        </a:p>
      </dgm:t>
    </dgm:pt>
    <dgm:pt modelId="{9ED0C554-5576-4954-9E63-551B5DFDCE33}">
      <dgm:prSet phldrT="[Text]" custT="1"/>
      <dgm:spPr/>
      <dgm:t>
        <a:bodyPr/>
        <a:lstStyle/>
        <a:p>
          <a:r>
            <a:rPr lang="ro-RO" sz="1400" dirty="0"/>
            <a:t>Textul descriptiv literar – în proză, în versuri</a:t>
          </a:r>
        </a:p>
      </dgm:t>
    </dgm:pt>
    <dgm:pt modelId="{044FE5C7-024E-4C70-AF51-29DBE6544910}" type="parTrans" cxnId="{A3966571-9FEB-4B2E-BCF8-42474CC8A893}">
      <dgm:prSet/>
      <dgm:spPr/>
      <dgm:t>
        <a:bodyPr/>
        <a:lstStyle/>
        <a:p>
          <a:endParaRPr lang="ro-RO"/>
        </a:p>
      </dgm:t>
    </dgm:pt>
    <dgm:pt modelId="{DE20B1FD-88C6-4FD2-8794-6494BB3329BB}" type="sibTrans" cxnId="{A3966571-9FEB-4B2E-BCF8-42474CC8A893}">
      <dgm:prSet/>
      <dgm:spPr/>
      <dgm:t>
        <a:bodyPr/>
        <a:lstStyle/>
        <a:p>
          <a:endParaRPr lang="ro-RO"/>
        </a:p>
      </dgm:t>
    </dgm:pt>
    <dgm:pt modelId="{3898A89C-0F21-44BA-B23D-A7AA342D00CB}">
      <dgm:prSet phldrT="[Text]" custT="1"/>
      <dgm:spPr/>
      <dgm:t>
        <a:bodyPr/>
        <a:lstStyle/>
        <a:p>
          <a:r>
            <a:rPr lang="ro-RO" sz="1400"/>
            <a:t> Textul argumentativ</a:t>
          </a:r>
          <a:endParaRPr lang="ro-RO" sz="1400" dirty="0"/>
        </a:p>
      </dgm:t>
    </dgm:pt>
    <dgm:pt modelId="{61FAC398-4D5A-49EE-ACF1-96D3EA6150ED}" type="parTrans" cxnId="{D3D59170-125C-4F92-84B3-6FDE5AE7EEF6}">
      <dgm:prSet/>
      <dgm:spPr/>
      <dgm:t>
        <a:bodyPr/>
        <a:lstStyle/>
        <a:p>
          <a:endParaRPr lang="ro-RO"/>
        </a:p>
      </dgm:t>
    </dgm:pt>
    <dgm:pt modelId="{ED058519-7C28-452D-AE00-F0153EABCDF9}" type="sibTrans" cxnId="{D3D59170-125C-4F92-84B3-6FDE5AE7EEF6}">
      <dgm:prSet/>
      <dgm:spPr/>
      <dgm:t>
        <a:bodyPr/>
        <a:lstStyle/>
        <a:p>
          <a:endParaRPr lang="ro-RO"/>
        </a:p>
      </dgm:t>
    </dgm:pt>
    <dgm:pt modelId="{9792CB4D-26E4-42A8-86E3-FD751A0BFC4C}">
      <dgm:prSet phldrT="[Text]" custT="1"/>
      <dgm:spPr/>
      <dgm:t>
        <a:bodyPr/>
        <a:lstStyle/>
        <a:p>
          <a:r>
            <a:rPr lang="it-IT" sz="1400" dirty="0"/>
            <a:t>Versificație: rima, strofa, măsura versurilor, ritmul (intuitiv)</a:t>
          </a:r>
          <a:endParaRPr lang="ro-RO" sz="1400" dirty="0"/>
        </a:p>
      </dgm:t>
    </dgm:pt>
    <dgm:pt modelId="{4C5D6B2C-70DD-4390-B70C-47ABAC412D7D}" type="parTrans" cxnId="{23D2D63E-9FC1-44E2-ADB8-42EBAFD1304B}">
      <dgm:prSet/>
      <dgm:spPr/>
      <dgm:t>
        <a:bodyPr/>
        <a:lstStyle/>
        <a:p>
          <a:endParaRPr lang="ro-RO"/>
        </a:p>
      </dgm:t>
    </dgm:pt>
    <dgm:pt modelId="{91BF09C8-545E-4CC7-9806-F3292D5BEBD4}" type="sibTrans" cxnId="{23D2D63E-9FC1-44E2-ADB8-42EBAFD1304B}">
      <dgm:prSet/>
      <dgm:spPr/>
      <dgm:t>
        <a:bodyPr/>
        <a:lstStyle/>
        <a:p>
          <a:endParaRPr lang="ro-RO"/>
        </a:p>
      </dgm:t>
    </dgm:pt>
    <dgm:pt modelId="{EA1EF071-6D17-4AD7-9D07-97F2B255A110}" type="pres">
      <dgm:prSet presAssocID="{09EB327B-4AAD-4811-8C9A-211696077C65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o-RO"/>
        </a:p>
      </dgm:t>
    </dgm:pt>
    <dgm:pt modelId="{D9047498-18B0-4D8C-BAEE-07ED8E1B5B78}" type="pres">
      <dgm:prSet presAssocID="{32CEC1CA-AEE1-4EB6-BB00-C5B1C58C5BD4}" presName="composite" presStyleCnt="0"/>
      <dgm:spPr/>
    </dgm:pt>
    <dgm:pt modelId="{02904F7E-85B7-49B0-88BB-5EBD2BA44DB0}" type="pres">
      <dgm:prSet presAssocID="{32CEC1CA-AEE1-4EB6-BB00-C5B1C58C5BD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F0546BC-11F9-423C-9462-CB0F421DF3CB}" type="pres">
      <dgm:prSet presAssocID="{32CEC1CA-AEE1-4EB6-BB00-C5B1C58C5BD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1334CDD-9745-4435-B103-4340E8265703}" type="pres">
      <dgm:prSet presAssocID="{32CEC1CA-AEE1-4EB6-BB00-C5B1C58C5BD4}" presName="BalanceSpacing" presStyleCnt="0"/>
      <dgm:spPr/>
    </dgm:pt>
    <dgm:pt modelId="{994DAAF3-4EFF-4F55-8064-5E6CDA287778}" type="pres">
      <dgm:prSet presAssocID="{32CEC1CA-AEE1-4EB6-BB00-C5B1C58C5BD4}" presName="BalanceSpacing1" presStyleCnt="0"/>
      <dgm:spPr/>
    </dgm:pt>
    <dgm:pt modelId="{3E4F13B3-71BA-4AFF-8D95-FE79B5A4E810}" type="pres">
      <dgm:prSet presAssocID="{1F3A9AC9-8892-4FFF-BF49-CFEAAF4C694A}" presName="Accent1Text" presStyleLbl="node1" presStyleIdx="1" presStyleCnt="6"/>
      <dgm:spPr/>
      <dgm:t>
        <a:bodyPr/>
        <a:lstStyle/>
        <a:p>
          <a:endParaRPr lang="ro-RO"/>
        </a:p>
      </dgm:t>
    </dgm:pt>
    <dgm:pt modelId="{0ECFD65C-F05B-4D92-98AB-AEB873B677F5}" type="pres">
      <dgm:prSet presAssocID="{1F3A9AC9-8892-4FFF-BF49-CFEAAF4C694A}" presName="spaceBetweenRectangles" presStyleCnt="0"/>
      <dgm:spPr/>
    </dgm:pt>
    <dgm:pt modelId="{D25EDE2F-0BE8-43FE-8166-241B3DA4F84A}" type="pres">
      <dgm:prSet presAssocID="{9ED0C554-5576-4954-9E63-551B5DFDCE33}" presName="composite" presStyleCnt="0"/>
      <dgm:spPr/>
    </dgm:pt>
    <dgm:pt modelId="{AB894B21-9AD0-4BCE-BD16-6324DDE81902}" type="pres">
      <dgm:prSet presAssocID="{9ED0C554-5576-4954-9E63-551B5DFDCE3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DED47655-48D1-4969-9B5E-0691694FD47C}" type="pres">
      <dgm:prSet presAssocID="{9ED0C554-5576-4954-9E63-551B5DFDCE3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9E261061-6015-4023-8CF3-A4D4D0753040}" type="pres">
      <dgm:prSet presAssocID="{9ED0C554-5576-4954-9E63-551B5DFDCE33}" presName="BalanceSpacing" presStyleCnt="0"/>
      <dgm:spPr/>
    </dgm:pt>
    <dgm:pt modelId="{A887C64E-2D64-4F03-9396-7E8BC8BB4931}" type="pres">
      <dgm:prSet presAssocID="{9ED0C554-5576-4954-9E63-551B5DFDCE33}" presName="BalanceSpacing1" presStyleCnt="0"/>
      <dgm:spPr/>
    </dgm:pt>
    <dgm:pt modelId="{BAD080BC-DD6B-4B09-B1A6-F80B20C4464F}" type="pres">
      <dgm:prSet presAssocID="{DE20B1FD-88C6-4FD2-8794-6494BB3329BB}" presName="Accent1Text" presStyleLbl="node1" presStyleIdx="3" presStyleCnt="6"/>
      <dgm:spPr/>
      <dgm:t>
        <a:bodyPr/>
        <a:lstStyle/>
        <a:p>
          <a:endParaRPr lang="ro-RO"/>
        </a:p>
      </dgm:t>
    </dgm:pt>
    <dgm:pt modelId="{6359F386-5B34-414B-B7F1-4D8BB7BEA85F}" type="pres">
      <dgm:prSet presAssocID="{DE20B1FD-88C6-4FD2-8794-6494BB3329BB}" presName="spaceBetweenRectangles" presStyleCnt="0"/>
      <dgm:spPr/>
    </dgm:pt>
    <dgm:pt modelId="{649D8EF1-31ED-42DC-AA32-4C91FFE10A49}" type="pres">
      <dgm:prSet presAssocID="{9792CB4D-26E4-42A8-86E3-FD751A0BFC4C}" presName="composite" presStyleCnt="0"/>
      <dgm:spPr/>
    </dgm:pt>
    <dgm:pt modelId="{3401BC88-E289-4986-BBBF-1EEA496A603B}" type="pres">
      <dgm:prSet presAssocID="{9792CB4D-26E4-42A8-86E3-FD751A0BFC4C}" presName="Parent1" presStyleLbl="node1" presStyleIdx="4" presStyleCnt="6" custScaleX="1394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o-RO"/>
        </a:p>
      </dgm:t>
    </dgm:pt>
    <dgm:pt modelId="{A47C27BE-C444-4F74-A679-986FE9192697}" type="pres">
      <dgm:prSet presAssocID="{9792CB4D-26E4-42A8-86E3-FD751A0BFC4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80D7D2F3-6729-4E41-80CB-11085613DE71}" type="pres">
      <dgm:prSet presAssocID="{9792CB4D-26E4-42A8-86E3-FD751A0BFC4C}" presName="BalanceSpacing" presStyleCnt="0"/>
      <dgm:spPr/>
    </dgm:pt>
    <dgm:pt modelId="{11DA3ABD-3328-4D1E-9CA3-6FC746980D83}" type="pres">
      <dgm:prSet presAssocID="{9792CB4D-26E4-42A8-86E3-FD751A0BFC4C}" presName="BalanceSpacing1" presStyleCnt="0"/>
      <dgm:spPr/>
    </dgm:pt>
    <dgm:pt modelId="{075B0C97-43CB-4659-A738-F6AD965D6737}" type="pres">
      <dgm:prSet presAssocID="{91BF09C8-545E-4CC7-9806-F3292D5BEBD4}" presName="Accent1Text" presStyleLbl="node1" presStyleIdx="5" presStyleCnt="6" custLinFactNeighborX="-19654" custLinFactNeighborY="-1689"/>
      <dgm:spPr/>
      <dgm:t>
        <a:bodyPr/>
        <a:lstStyle/>
        <a:p>
          <a:endParaRPr lang="ro-RO"/>
        </a:p>
      </dgm:t>
    </dgm:pt>
  </dgm:ptLst>
  <dgm:cxnLst>
    <dgm:cxn modelId="{3A7236D5-5BFC-45F1-933A-712595FF1163}" srcId="{32CEC1CA-AEE1-4EB6-BB00-C5B1C58C5BD4}" destId="{D96102EF-58F1-45BC-841D-92E5994EDC99}" srcOrd="0" destOrd="0" parTransId="{DBC1DD9F-BFA2-4635-983B-DC98E68E102F}" sibTransId="{A386F327-75F5-45CA-9CD9-6B8587036960}"/>
    <dgm:cxn modelId="{136A1D01-F4C6-4F45-A319-831179CB1127}" type="presOf" srcId="{DE20B1FD-88C6-4FD2-8794-6494BB3329BB}" destId="{BAD080BC-DD6B-4B09-B1A6-F80B20C4464F}" srcOrd="0" destOrd="0" presId="urn:microsoft.com/office/officeart/2008/layout/AlternatingHexagons"/>
    <dgm:cxn modelId="{E3D0AC33-8ADF-4EDE-922C-9AB69091DD7B}" type="presOf" srcId="{9ED0C554-5576-4954-9E63-551B5DFDCE33}" destId="{AB894B21-9AD0-4BCE-BD16-6324DDE81902}" srcOrd="0" destOrd="0" presId="urn:microsoft.com/office/officeart/2008/layout/AlternatingHexagons"/>
    <dgm:cxn modelId="{59049AFA-0CCF-45FD-A597-FCEE072EF7F6}" type="presOf" srcId="{32CEC1CA-AEE1-4EB6-BB00-C5B1C58C5BD4}" destId="{02904F7E-85B7-49B0-88BB-5EBD2BA44DB0}" srcOrd="0" destOrd="0" presId="urn:microsoft.com/office/officeart/2008/layout/AlternatingHexagons"/>
    <dgm:cxn modelId="{92E0299E-2A9E-4BD4-96E7-A36F7B394B4C}" type="presOf" srcId="{91BF09C8-545E-4CC7-9806-F3292D5BEBD4}" destId="{075B0C97-43CB-4659-A738-F6AD965D6737}" srcOrd="0" destOrd="0" presId="urn:microsoft.com/office/officeart/2008/layout/AlternatingHexagons"/>
    <dgm:cxn modelId="{9239157F-42D8-4796-B802-BBA13961C671}" type="presOf" srcId="{1F3A9AC9-8892-4FFF-BF49-CFEAAF4C694A}" destId="{3E4F13B3-71BA-4AFF-8D95-FE79B5A4E810}" srcOrd="0" destOrd="0" presId="urn:microsoft.com/office/officeart/2008/layout/AlternatingHexagons"/>
    <dgm:cxn modelId="{51D7FDC1-8B35-4F8A-81B7-A586D0146C15}" type="presOf" srcId="{09EB327B-4AAD-4811-8C9A-211696077C65}" destId="{EA1EF071-6D17-4AD7-9D07-97F2B255A110}" srcOrd="0" destOrd="0" presId="urn:microsoft.com/office/officeart/2008/layout/AlternatingHexagons"/>
    <dgm:cxn modelId="{23D2D63E-9FC1-44E2-ADB8-42EBAFD1304B}" srcId="{09EB327B-4AAD-4811-8C9A-211696077C65}" destId="{9792CB4D-26E4-42A8-86E3-FD751A0BFC4C}" srcOrd="2" destOrd="0" parTransId="{4C5D6B2C-70DD-4390-B70C-47ABAC412D7D}" sibTransId="{91BF09C8-545E-4CC7-9806-F3292D5BEBD4}"/>
    <dgm:cxn modelId="{5C891AB0-5496-4624-A72D-088B158C8A6D}" type="presOf" srcId="{3898A89C-0F21-44BA-B23D-A7AA342D00CB}" destId="{DED47655-48D1-4969-9B5E-0691694FD47C}" srcOrd="0" destOrd="0" presId="urn:microsoft.com/office/officeart/2008/layout/AlternatingHexagons"/>
    <dgm:cxn modelId="{ABB142FF-4936-4487-B9CC-1151E2BC16C9}" srcId="{09EB327B-4AAD-4811-8C9A-211696077C65}" destId="{32CEC1CA-AEE1-4EB6-BB00-C5B1C58C5BD4}" srcOrd="0" destOrd="0" parTransId="{BFB81F75-6885-4045-8B7F-9032AC62986B}" sibTransId="{1F3A9AC9-8892-4FFF-BF49-CFEAAF4C694A}"/>
    <dgm:cxn modelId="{F02B14DE-4852-4E58-A8F3-A327629E8B30}" type="presOf" srcId="{D96102EF-58F1-45BC-841D-92E5994EDC99}" destId="{AF0546BC-11F9-423C-9462-CB0F421DF3CB}" srcOrd="0" destOrd="0" presId="urn:microsoft.com/office/officeart/2008/layout/AlternatingHexagons"/>
    <dgm:cxn modelId="{A3966571-9FEB-4B2E-BCF8-42474CC8A893}" srcId="{09EB327B-4AAD-4811-8C9A-211696077C65}" destId="{9ED0C554-5576-4954-9E63-551B5DFDCE33}" srcOrd="1" destOrd="0" parTransId="{044FE5C7-024E-4C70-AF51-29DBE6544910}" sibTransId="{DE20B1FD-88C6-4FD2-8794-6494BB3329BB}"/>
    <dgm:cxn modelId="{4A44B955-B5AB-4F1B-B323-BE5CEB160684}" type="presOf" srcId="{9792CB4D-26E4-42A8-86E3-FD751A0BFC4C}" destId="{3401BC88-E289-4986-BBBF-1EEA496A603B}" srcOrd="0" destOrd="0" presId="urn:microsoft.com/office/officeart/2008/layout/AlternatingHexagons"/>
    <dgm:cxn modelId="{D3D59170-125C-4F92-84B3-6FDE5AE7EEF6}" srcId="{9ED0C554-5576-4954-9E63-551B5DFDCE33}" destId="{3898A89C-0F21-44BA-B23D-A7AA342D00CB}" srcOrd="0" destOrd="0" parTransId="{61FAC398-4D5A-49EE-ACF1-96D3EA6150ED}" sibTransId="{ED058519-7C28-452D-AE00-F0153EABCDF9}"/>
    <dgm:cxn modelId="{44A3C889-472F-4A48-B6B8-7EAA02E9A8A1}" type="presParOf" srcId="{EA1EF071-6D17-4AD7-9D07-97F2B255A110}" destId="{D9047498-18B0-4D8C-BAEE-07ED8E1B5B78}" srcOrd="0" destOrd="0" presId="urn:microsoft.com/office/officeart/2008/layout/AlternatingHexagons"/>
    <dgm:cxn modelId="{1F634BA6-7974-46CF-88FF-B4E17A6CDE7B}" type="presParOf" srcId="{D9047498-18B0-4D8C-BAEE-07ED8E1B5B78}" destId="{02904F7E-85B7-49B0-88BB-5EBD2BA44DB0}" srcOrd="0" destOrd="0" presId="urn:microsoft.com/office/officeart/2008/layout/AlternatingHexagons"/>
    <dgm:cxn modelId="{56EE4B67-513A-4B57-AF4E-CDC4FD0778D0}" type="presParOf" srcId="{D9047498-18B0-4D8C-BAEE-07ED8E1B5B78}" destId="{AF0546BC-11F9-423C-9462-CB0F421DF3CB}" srcOrd="1" destOrd="0" presId="urn:microsoft.com/office/officeart/2008/layout/AlternatingHexagons"/>
    <dgm:cxn modelId="{3B328FD6-6E09-4060-9BD4-722EA61ECFBA}" type="presParOf" srcId="{D9047498-18B0-4D8C-BAEE-07ED8E1B5B78}" destId="{91334CDD-9745-4435-B103-4340E8265703}" srcOrd="2" destOrd="0" presId="urn:microsoft.com/office/officeart/2008/layout/AlternatingHexagons"/>
    <dgm:cxn modelId="{7EF1F70E-A3FE-43FC-B528-4AD6E2594478}" type="presParOf" srcId="{D9047498-18B0-4D8C-BAEE-07ED8E1B5B78}" destId="{994DAAF3-4EFF-4F55-8064-5E6CDA287778}" srcOrd="3" destOrd="0" presId="urn:microsoft.com/office/officeart/2008/layout/AlternatingHexagons"/>
    <dgm:cxn modelId="{EA8B73F5-3A6E-495A-90B8-6A51F48F1A4C}" type="presParOf" srcId="{D9047498-18B0-4D8C-BAEE-07ED8E1B5B78}" destId="{3E4F13B3-71BA-4AFF-8D95-FE79B5A4E810}" srcOrd="4" destOrd="0" presId="urn:microsoft.com/office/officeart/2008/layout/AlternatingHexagons"/>
    <dgm:cxn modelId="{3ED00D94-85ED-46B1-ACE3-199FB23919A5}" type="presParOf" srcId="{EA1EF071-6D17-4AD7-9D07-97F2B255A110}" destId="{0ECFD65C-F05B-4D92-98AB-AEB873B677F5}" srcOrd="1" destOrd="0" presId="urn:microsoft.com/office/officeart/2008/layout/AlternatingHexagons"/>
    <dgm:cxn modelId="{E9E6676F-B5CD-4F60-BD53-F73F1EE3C8C8}" type="presParOf" srcId="{EA1EF071-6D17-4AD7-9D07-97F2B255A110}" destId="{D25EDE2F-0BE8-43FE-8166-241B3DA4F84A}" srcOrd="2" destOrd="0" presId="urn:microsoft.com/office/officeart/2008/layout/AlternatingHexagons"/>
    <dgm:cxn modelId="{8B55543E-56F3-47F7-8995-CFC2659F4B4D}" type="presParOf" srcId="{D25EDE2F-0BE8-43FE-8166-241B3DA4F84A}" destId="{AB894B21-9AD0-4BCE-BD16-6324DDE81902}" srcOrd="0" destOrd="0" presId="urn:microsoft.com/office/officeart/2008/layout/AlternatingHexagons"/>
    <dgm:cxn modelId="{C0A9813D-7915-4FF8-ABF0-B0703DF88FE1}" type="presParOf" srcId="{D25EDE2F-0BE8-43FE-8166-241B3DA4F84A}" destId="{DED47655-48D1-4969-9B5E-0691694FD47C}" srcOrd="1" destOrd="0" presId="urn:microsoft.com/office/officeart/2008/layout/AlternatingHexagons"/>
    <dgm:cxn modelId="{55E6C7F5-A713-49F8-BDA4-2185E509DD43}" type="presParOf" srcId="{D25EDE2F-0BE8-43FE-8166-241B3DA4F84A}" destId="{9E261061-6015-4023-8CF3-A4D4D0753040}" srcOrd="2" destOrd="0" presId="urn:microsoft.com/office/officeart/2008/layout/AlternatingHexagons"/>
    <dgm:cxn modelId="{AD230DA9-D4BC-4133-B48C-5CFCC99D215E}" type="presParOf" srcId="{D25EDE2F-0BE8-43FE-8166-241B3DA4F84A}" destId="{A887C64E-2D64-4F03-9396-7E8BC8BB4931}" srcOrd="3" destOrd="0" presId="urn:microsoft.com/office/officeart/2008/layout/AlternatingHexagons"/>
    <dgm:cxn modelId="{A18E4DAE-76CD-47D8-848C-5B2EC713D90A}" type="presParOf" srcId="{D25EDE2F-0BE8-43FE-8166-241B3DA4F84A}" destId="{BAD080BC-DD6B-4B09-B1A6-F80B20C4464F}" srcOrd="4" destOrd="0" presId="urn:microsoft.com/office/officeart/2008/layout/AlternatingHexagons"/>
    <dgm:cxn modelId="{CB62E67B-5CB3-4A50-9FA3-7DF53133481A}" type="presParOf" srcId="{EA1EF071-6D17-4AD7-9D07-97F2B255A110}" destId="{6359F386-5B34-414B-B7F1-4D8BB7BEA85F}" srcOrd="3" destOrd="0" presId="urn:microsoft.com/office/officeart/2008/layout/AlternatingHexagons"/>
    <dgm:cxn modelId="{DF1535E9-FB0C-456A-96C1-EAC866C10591}" type="presParOf" srcId="{EA1EF071-6D17-4AD7-9D07-97F2B255A110}" destId="{649D8EF1-31ED-42DC-AA32-4C91FFE10A49}" srcOrd="4" destOrd="0" presId="urn:microsoft.com/office/officeart/2008/layout/AlternatingHexagons"/>
    <dgm:cxn modelId="{740510A6-E9D9-452E-B99F-52A21B0427AC}" type="presParOf" srcId="{649D8EF1-31ED-42DC-AA32-4C91FFE10A49}" destId="{3401BC88-E289-4986-BBBF-1EEA496A603B}" srcOrd="0" destOrd="0" presId="urn:microsoft.com/office/officeart/2008/layout/AlternatingHexagons"/>
    <dgm:cxn modelId="{7B33FAB6-B281-498C-8976-38DACB7A25EA}" type="presParOf" srcId="{649D8EF1-31ED-42DC-AA32-4C91FFE10A49}" destId="{A47C27BE-C444-4F74-A679-986FE9192697}" srcOrd="1" destOrd="0" presId="urn:microsoft.com/office/officeart/2008/layout/AlternatingHexagons"/>
    <dgm:cxn modelId="{87954E18-CBF1-4528-8030-8364AE704B8A}" type="presParOf" srcId="{649D8EF1-31ED-42DC-AA32-4C91FFE10A49}" destId="{80D7D2F3-6729-4E41-80CB-11085613DE71}" srcOrd="2" destOrd="0" presId="urn:microsoft.com/office/officeart/2008/layout/AlternatingHexagons"/>
    <dgm:cxn modelId="{EA8A6BBC-E36F-4D02-8E86-EAD24B51133A}" type="presParOf" srcId="{649D8EF1-31ED-42DC-AA32-4C91FFE10A49}" destId="{11DA3ABD-3328-4D1E-9CA3-6FC746980D83}" srcOrd="3" destOrd="0" presId="urn:microsoft.com/office/officeart/2008/layout/AlternatingHexagons"/>
    <dgm:cxn modelId="{CC6E32CC-4BB7-41CF-ACD8-CF0766A0C9BE}" type="presParOf" srcId="{649D8EF1-31ED-42DC-AA32-4C91FFE10A49}" destId="{075B0C97-43CB-4659-A738-F6AD965D6737}" srcOrd="4" destOrd="0" presId="urn:microsoft.com/office/officeart/2008/layout/AlternatingHexagon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A1881-3936-4E82-8B46-527C82804DC1}">
      <dsp:nvSpPr>
        <dsp:cNvPr id="0" name=""/>
        <dsp:cNvSpPr/>
      </dsp:nvSpPr>
      <dsp:spPr>
        <a:xfrm>
          <a:off x="318129" y="0"/>
          <a:ext cx="4064000" cy="406400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DBA36-D82E-4E10-979D-51AB5B0A8E37}">
      <dsp:nvSpPr>
        <dsp:cNvPr id="0" name=""/>
        <dsp:cNvSpPr/>
      </dsp:nvSpPr>
      <dsp:spPr>
        <a:xfrm>
          <a:off x="2088235" y="549148"/>
          <a:ext cx="6920780" cy="6301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/>
            <a:t>Contextul de comunicare: locul şi momentul </a:t>
          </a:r>
          <a:r>
            <a:rPr lang="ro-RO" sz="1600" kern="1200" dirty="0" err="1"/>
            <a:t>interacţiunii</a:t>
          </a:r>
          <a:r>
            <a:rPr lang="ro-RO" sz="1600" kern="1200" dirty="0"/>
            <a:t>, </a:t>
          </a:r>
          <a:r>
            <a:rPr lang="ro-RO" sz="1600" kern="1200" dirty="0" err="1"/>
            <a:t>relaţia</a:t>
          </a:r>
          <a:r>
            <a:rPr lang="ro-RO" sz="1600" kern="1200" dirty="0"/>
            <a:t> dintre </a:t>
          </a:r>
          <a:r>
            <a:rPr lang="it-IT" sz="1600" kern="1200" dirty="0"/>
            <a:t>interlocutori, identitatea interlocutorilor, cunoştinţele comune legate de tema</a:t>
          </a:r>
          <a:r>
            <a:rPr lang="ro-RO" sz="1600" kern="1200" dirty="0"/>
            <a:t> </a:t>
          </a:r>
          <a:r>
            <a:rPr lang="ro-RO" sz="1600" kern="1200" dirty="0" err="1"/>
            <a:t>discuţiei</a:t>
          </a:r>
          <a:endParaRPr lang="ro-RO" sz="1600" kern="1200" dirty="0"/>
        </a:p>
      </dsp:txBody>
      <dsp:txXfrm>
        <a:off x="2118994" y="579907"/>
        <a:ext cx="6859262" cy="568585"/>
      </dsp:txXfrm>
    </dsp:sp>
    <dsp:sp modelId="{ACE25475-9316-4FAC-880D-AFA9D1F0D44A}">
      <dsp:nvSpPr>
        <dsp:cNvPr id="0" name=""/>
        <dsp:cNvSpPr/>
      </dsp:nvSpPr>
      <dsp:spPr>
        <a:xfrm>
          <a:off x="2088235" y="1300115"/>
          <a:ext cx="6920780" cy="6054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/>
            <a:t>Strategii de ascultare activă: verificarea gradului de înţelegere a</a:t>
          </a:r>
          <a:r>
            <a:rPr lang="ro-RO" sz="1600" kern="1200" dirty="0"/>
            <a:t> mesajului prin formularea unor întrebări de clarificare, de reformulare; semnale nonverbale de încurajare</a:t>
          </a:r>
        </a:p>
      </dsp:txBody>
      <dsp:txXfrm>
        <a:off x="2117790" y="1329670"/>
        <a:ext cx="6861670" cy="546322"/>
      </dsp:txXfrm>
    </dsp:sp>
    <dsp:sp modelId="{96E63759-24A7-4079-B98A-0CEE9EACD436}">
      <dsp:nvSpPr>
        <dsp:cNvPr id="0" name=""/>
        <dsp:cNvSpPr/>
      </dsp:nvSpPr>
      <dsp:spPr>
        <a:xfrm>
          <a:off x="2095566" y="2035658"/>
          <a:ext cx="6962174" cy="6503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/>
            <a:t>Dicţia, importanța ei în interacțiunile verbale; </a:t>
          </a:r>
          <a:r>
            <a:rPr lang="it-IT" sz="1600" kern="1200" dirty="0"/>
            <a:t>Atitudini comunicative: interes, curiozitate, implicare, cooperare în</a:t>
          </a:r>
          <a:r>
            <a:rPr lang="ro-RO" sz="1600" kern="1200" dirty="0"/>
            <a:t> </a:t>
          </a:r>
          <a:r>
            <a:rPr lang="ro-RO" sz="1600" kern="1200" dirty="0" err="1"/>
            <a:t>activităţi</a:t>
          </a:r>
          <a:r>
            <a:rPr lang="ro-RO" sz="1600" kern="1200" dirty="0"/>
            <a:t> de grup. </a:t>
          </a:r>
          <a:r>
            <a:rPr lang="ro-RO" sz="1600" kern="1200" dirty="0" err="1"/>
            <a:t>Inteligenţa</a:t>
          </a:r>
          <a:r>
            <a:rPr lang="ro-RO" sz="1600" kern="1200" dirty="0"/>
            <a:t> </a:t>
          </a:r>
          <a:r>
            <a:rPr lang="ro-RO" sz="1600" kern="1200" dirty="0" err="1"/>
            <a:t>emoţională</a:t>
          </a:r>
          <a:r>
            <a:rPr lang="ro-RO" sz="1600" kern="1200" dirty="0"/>
            <a:t>: exprimarea adecvată a </a:t>
          </a:r>
          <a:r>
            <a:rPr lang="ro-RO" sz="1600" kern="1200" dirty="0" err="1"/>
            <a:t>emoţiilor</a:t>
          </a:r>
          <a:endParaRPr lang="ro-RO" sz="1600" kern="1200" dirty="0"/>
        </a:p>
      </dsp:txBody>
      <dsp:txXfrm>
        <a:off x="2127316" y="2067408"/>
        <a:ext cx="6898674" cy="586898"/>
      </dsp:txXfrm>
    </dsp:sp>
    <dsp:sp modelId="{CF2225D1-2EB3-4068-9F00-6D3D714B7F09}">
      <dsp:nvSpPr>
        <dsp:cNvPr id="0" name=""/>
        <dsp:cNvSpPr/>
      </dsp:nvSpPr>
      <dsp:spPr>
        <a:xfrm>
          <a:off x="2174312" y="2766131"/>
          <a:ext cx="6823384" cy="4960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/>
            <a:t> Strategii de concepere și de comprehensiune a textului oral: parafrazare, informații explicite și implicite, rezumare</a:t>
          </a:r>
        </a:p>
      </dsp:txBody>
      <dsp:txXfrm>
        <a:off x="2198529" y="2790348"/>
        <a:ext cx="6774950" cy="447659"/>
      </dsp:txXfrm>
    </dsp:sp>
    <dsp:sp modelId="{B33600E9-C4B8-4377-8EA6-DD61BF3DE0FB}">
      <dsp:nvSpPr>
        <dsp:cNvPr id="0" name=""/>
        <dsp:cNvSpPr/>
      </dsp:nvSpPr>
      <dsp:spPr>
        <a:xfrm>
          <a:off x="2088235" y="3366742"/>
          <a:ext cx="6920780" cy="5584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600" kern="1200" dirty="0" err="1"/>
            <a:t>Performarea</a:t>
          </a:r>
          <a:r>
            <a:rPr lang="ro-RO" sz="1600" kern="1200" dirty="0"/>
            <a:t> actelor de limbaj: </a:t>
          </a:r>
          <a:r>
            <a:rPr lang="ro-RO" sz="1600" kern="1200" dirty="0" err="1"/>
            <a:t>relaţia</a:t>
          </a:r>
          <a:r>
            <a:rPr lang="ro-RO" sz="1600" kern="1200" dirty="0"/>
            <a:t> dintre structura lingvistică a actului de limbaj, </a:t>
          </a:r>
          <a:r>
            <a:rPr lang="ro-RO" sz="1600" kern="1200" dirty="0" err="1"/>
            <a:t>intenţia</a:t>
          </a:r>
          <a:r>
            <a:rPr lang="ro-RO" sz="1600" kern="1200" dirty="0"/>
            <a:t> de comunicare şi efectul actului de limbaj</a:t>
          </a:r>
        </a:p>
      </dsp:txBody>
      <dsp:txXfrm>
        <a:off x="2115494" y="3394001"/>
        <a:ext cx="6866262" cy="5038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04F7E-85B7-49B0-88BB-5EBD2BA44DB0}">
      <dsp:nvSpPr>
        <dsp:cNvPr id="0" name=""/>
        <dsp:cNvSpPr/>
      </dsp:nvSpPr>
      <dsp:spPr>
        <a:xfrm rot="5400000">
          <a:off x="3086533" y="98957"/>
          <a:ext cx="1505719" cy="1309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/>
            <a:t>Textul narativ literar – în proză, în versuri</a:t>
          </a:r>
        </a:p>
      </dsp:txBody>
      <dsp:txXfrm rot="-5400000">
        <a:off x="3388543" y="235726"/>
        <a:ext cx="901699" cy="1036437"/>
      </dsp:txXfrm>
    </dsp:sp>
    <dsp:sp modelId="{AF0546BC-11F9-423C-9462-CB0F421DF3CB}">
      <dsp:nvSpPr>
        <dsp:cNvPr id="0" name=""/>
        <dsp:cNvSpPr/>
      </dsp:nvSpPr>
      <dsp:spPr>
        <a:xfrm>
          <a:off x="4534132" y="302229"/>
          <a:ext cx="1680382" cy="903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3600" kern="1200" dirty="0"/>
        </a:p>
      </dsp:txBody>
      <dsp:txXfrm>
        <a:off x="4534132" y="302229"/>
        <a:ext cx="1680382" cy="903431"/>
      </dsp:txXfrm>
    </dsp:sp>
    <dsp:sp modelId="{3E4F13B3-71BA-4AFF-8D95-FE79B5A4E810}">
      <dsp:nvSpPr>
        <dsp:cNvPr id="0" name=""/>
        <dsp:cNvSpPr/>
      </dsp:nvSpPr>
      <dsp:spPr>
        <a:xfrm rot="5400000">
          <a:off x="1671759" y="98957"/>
          <a:ext cx="1505719" cy="1309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3600" kern="1200"/>
        </a:p>
      </dsp:txBody>
      <dsp:txXfrm rot="-5400000">
        <a:off x="1973769" y="235726"/>
        <a:ext cx="901699" cy="1036437"/>
      </dsp:txXfrm>
    </dsp:sp>
    <dsp:sp modelId="{AB894B21-9AD0-4BCE-BD16-6324DDE81902}">
      <dsp:nvSpPr>
        <dsp:cNvPr id="0" name=""/>
        <dsp:cNvSpPr/>
      </dsp:nvSpPr>
      <dsp:spPr>
        <a:xfrm rot="5400000">
          <a:off x="2376436" y="1377012"/>
          <a:ext cx="1505719" cy="1309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 dirty="0"/>
            <a:t>Textul descriptiv literar – în proză, în versuri</a:t>
          </a:r>
        </a:p>
      </dsp:txBody>
      <dsp:txXfrm rot="-5400000">
        <a:off x="2678446" y="1513781"/>
        <a:ext cx="901699" cy="1036437"/>
      </dsp:txXfrm>
    </dsp:sp>
    <dsp:sp modelId="{DED47655-48D1-4969-9B5E-0691694FD47C}">
      <dsp:nvSpPr>
        <dsp:cNvPr id="0" name=""/>
        <dsp:cNvSpPr/>
      </dsp:nvSpPr>
      <dsp:spPr>
        <a:xfrm>
          <a:off x="793924" y="1580284"/>
          <a:ext cx="1626177" cy="903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1400" kern="1200"/>
            <a:t> Textul argumentativ</a:t>
          </a:r>
          <a:endParaRPr lang="ro-RO" sz="1400" kern="1200" dirty="0"/>
        </a:p>
      </dsp:txBody>
      <dsp:txXfrm>
        <a:off x="793924" y="1580284"/>
        <a:ext cx="1626177" cy="903431"/>
      </dsp:txXfrm>
    </dsp:sp>
    <dsp:sp modelId="{BAD080BC-DD6B-4B09-B1A6-F80B20C4464F}">
      <dsp:nvSpPr>
        <dsp:cNvPr id="0" name=""/>
        <dsp:cNvSpPr/>
      </dsp:nvSpPr>
      <dsp:spPr>
        <a:xfrm rot="5400000">
          <a:off x="3791210" y="1377012"/>
          <a:ext cx="1505719" cy="1309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3600" kern="1200"/>
        </a:p>
      </dsp:txBody>
      <dsp:txXfrm rot="-5400000">
        <a:off x="4093220" y="1513781"/>
        <a:ext cx="901699" cy="1036437"/>
      </dsp:txXfrm>
    </dsp:sp>
    <dsp:sp modelId="{3401BC88-E289-4986-BBBF-1EEA496A603B}">
      <dsp:nvSpPr>
        <dsp:cNvPr id="0" name=""/>
        <dsp:cNvSpPr/>
      </dsp:nvSpPr>
      <dsp:spPr>
        <a:xfrm rot="5400000">
          <a:off x="3086533" y="2396916"/>
          <a:ext cx="1505719" cy="182627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/>
            <a:t>Versificație: rima, strofa, măsura versurilor, ritmul (intuitiv)</a:t>
          </a:r>
          <a:endParaRPr lang="ro-RO" sz="1400" kern="1200" dirty="0"/>
        </a:p>
      </dsp:txBody>
      <dsp:txXfrm rot="-5400000">
        <a:off x="3230634" y="2808147"/>
        <a:ext cx="1217518" cy="1003813"/>
      </dsp:txXfrm>
    </dsp:sp>
    <dsp:sp modelId="{A47C27BE-C444-4F74-A679-986FE9192697}">
      <dsp:nvSpPr>
        <dsp:cNvPr id="0" name=""/>
        <dsp:cNvSpPr/>
      </dsp:nvSpPr>
      <dsp:spPr>
        <a:xfrm>
          <a:off x="4534132" y="2858338"/>
          <a:ext cx="1680382" cy="9034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B0C97-43CB-4659-A738-F6AD965D6737}">
      <dsp:nvSpPr>
        <dsp:cNvPr id="0" name=""/>
        <dsp:cNvSpPr/>
      </dsp:nvSpPr>
      <dsp:spPr>
        <a:xfrm rot="5400000">
          <a:off x="1414296" y="2629635"/>
          <a:ext cx="1505719" cy="130997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o-RO" sz="3600" kern="1200"/>
        </a:p>
      </dsp:txBody>
      <dsp:txXfrm rot="-5400000">
        <a:off x="1716306" y="2766404"/>
        <a:ext cx="901699" cy="1036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pPr/>
              <a:t>2018-09-12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30247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45B69-18E8-4114-9911-CDD699B4BB52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513666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=""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4FE21-CF79-49CD-A1D2-4B09E96280A0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9220-82EA-4F9A-87EB-BC3EA4B2CB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5481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  <p:sldLayoutId id="2147483677" r:id="rId19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o-RO" altLang="ko-KR" dirty="0">
                <a:ea typeface="맑은 고딕" pitchFamily="50" charset="-127"/>
              </a:rPr>
              <a:t>CONSFĂTUIREA INSPECTORILOR </a:t>
            </a:r>
            <a:r>
              <a:rPr lang="ro-RO" altLang="ko-KR" dirty="0" smtClean="0">
                <a:ea typeface="맑은 고딕" pitchFamily="50" charset="-127"/>
              </a:rPr>
              <a:t>ȘCOLARI DE </a:t>
            </a:r>
            <a:r>
              <a:rPr lang="ro-RO" altLang="ko-KR" dirty="0">
                <a:ea typeface="맑은 고딕" pitchFamily="50" charset="-127"/>
              </a:rPr>
              <a:t>LIMBA ȘI LITERATURA ROMÂNĂ</a:t>
            </a:r>
            <a:endParaRPr lang="en-US" altLang="ko-KR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00192" y="1851669"/>
            <a:ext cx="2664296" cy="656097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ro-RO" altLang="ko-KR" dirty="0" smtClean="0"/>
              <a:t>SEPTEMBRIE </a:t>
            </a:r>
            <a:r>
              <a:rPr lang="ro-RO" altLang="ko-KR" dirty="0"/>
              <a:t>2018</a:t>
            </a:r>
            <a:endParaRPr lang="en-US" altLang="ko-KR" dirty="0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496EB0DA-0350-4C5E-A494-9F684699D330}"/>
              </a:ext>
            </a:extLst>
          </p:cNvPr>
          <p:cNvSpPr txBox="1">
            <a:spLocks/>
          </p:cNvSpPr>
          <p:nvPr/>
        </p:nvSpPr>
        <p:spPr>
          <a:xfrm>
            <a:off x="251520" y="1870235"/>
            <a:ext cx="2664296" cy="656097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o-RO" altLang="ko-KR" dirty="0"/>
              <a:t>ANUL ȘCOLAR 2018-2019</a:t>
            </a:r>
            <a:endParaRPr lang="en-US" altLang="ko-KR" dirty="0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E2F3663-50C2-4DD2-A508-9C566FA40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656" y="127333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</p:spTree>
    <p:extLst>
      <p:ext uri="{BB962C8B-B14F-4D97-AF65-F5344CB8AC3E}">
        <p14:creationId xmlns=""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C76B38E2-DF3D-42D7-9906-7F700C1005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b="1" dirty="0"/>
              <a:t>Structura programei </a:t>
            </a:r>
            <a:r>
              <a:rPr lang="ro-RO" b="1" dirty="0" err="1"/>
              <a:t>şcolare</a:t>
            </a:r>
            <a:endParaRPr lang="ro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6E2092-B1B2-402B-A3EA-6C8E7651AF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32AD97-2746-48A4-8901-11BA52F12424}"/>
              </a:ext>
            </a:extLst>
          </p:cNvPr>
          <p:cNvSpPr/>
          <p:nvPr/>
        </p:nvSpPr>
        <p:spPr>
          <a:xfrm>
            <a:off x="2286000" y="1563638"/>
            <a:ext cx="63904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dirty="0"/>
              <a:t>Programa cuprinde: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dirty="0"/>
              <a:t>o notă de prezentare,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dirty="0" err="1"/>
              <a:t>competenţe</a:t>
            </a:r>
            <a:r>
              <a:rPr lang="ro-RO" sz="2800" dirty="0"/>
              <a:t> generale,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dirty="0" err="1"/>
              <a:t>competenţe</a:t>
            </a:r>
            <a:r>
              <a:rPr lang="ro-RO" sz="2800" dirty="0"/>
              <a:t> specifice şi </a:t>
            </a:r>
            <a:r>
              <a:rPr lang="ro-RO" sz="2800" dirty="0" err="1"/>
              <a:t>conţinuturi</a:t>
            </a:r>
            <a:r>
              <a:rPr lang="ro-RO" sz="2800" dirty="0"/>
              <a:t>,  activități de </a:t>
            </a:r>
            <a:r>
              <a:rPr lang="ro-RO" sz="2800" dirty="0" smtClean="0"/>
              <a:t>învățare,</a:t>
            </a:r>
            <a:endParaRPr lang="ro-RO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2800" dirty="0"/>
              <a:t>sugestii metodologice.</a:t>
            </a:r>
          </a:p>
        </p:txBody>
      </p:sp>
    </p:spTree>
    <p:extLst>
      <p:ext uri="{BB962C8B-B14F-4D97-AF65-F5344CB8AC3E}">
        <p14:creationId xmlns="" xmlns:p14="http://schemas.microsoft.com/office/powerpoint/2010/main" val="79884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41172A5-8A75-45C5-AED5-196C65488F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6847607-06CA-4AEA-A55B-030DFC98B2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CD73C321-31E6-48F0-BC72-A04CD98ADB3E}"/>
              </a:ext>
            </a:extLst>
          </p:cNvPr>
          <p:cNvSpPr txBox="1">
            <a:spLocks/>
          </p:cNvSpPr>
          <p:nvPr/>
        </p:nvSpPr>
        <p:spPr>
          <a:xfrm>
            <a:off x="1326292" y="1384301"/>
            <a:ext cx="7566188" cy="350123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sz="2600" dirty="0"/>
          </a:p>
          <a:p>
            <a:pPr marL="0" indent="0" algn="just">
              <a:buFont typeface="Arial" pitchFamily="34" charset="0"/>
              <a:buNone/>
            </a:pPr>
            <a:r>
              <a:rPr lang="ro-RO" sz="3300" b="1" dirty="0" err="1"/>
              <a:t>Competenţele</a:t>
            </a:r>
            <a:r>
              <a:rPr lang="ro-RO" sz="3300" b="1" dirty="0"/>
              <a:t> generale </a:t>
            </a:r>
            <a:r>
              <a:rPr lang="ro-RO" sz="3300" dirty="0"/>
              <a:t>au un grad ridicat de generalitate şi complexitate şi au </a:t>
            </a:r>
          </a:p>
          <a:p>
            <a:pPr marL="0" indent="0" algn="just">
              <a:buFont typeface="Arial" pitchFamily="34" charset="0"/>
              <a:buNone/>
            </a:pPr>
            <a:r>
              <a:rPr lang="ro-RO" sz="3300" dirty="0"/>
              <a:t>rolul de a orienta demersul didactic către </a:t>
            </a:r>
            <a:r>
              <a:rPr lang="ro-RO" sz="3300" dirty="0" err="1"/>
              <a:t>achiziţiile</a:t>
            </a:r>
            <a:r>
              <a:rPr lang="ro-RO" sz="3300" dirty="0"/>
              <a:t> finale ale elevului. Ele sunt </a:t>
            </a:r>
          </a:p>
          <a:p>
            <a:pPr marL="0" indent="0" algn="just">
              <a:buFont typeface="Arial" pitchFamily="34" charset="0"/>
              <a:buNone/>
            </a:pPr>
            <a:r>
              <a:rPr lang="ro-RO" sz="3300" dirty="0"/>
              <a:t>urmărite pe întreg parcursul ciclului gimnazial.</a:t>
            </a:r>
            <a:endParaRPr lang="en-US" sz="3300" dirty="0"/>
          </a:p>
          <a:p>
            <a:pPr marL="0" indent="0" algn="just">
              <a:buFont typeface="Arial" pitchFamily="34" charset="0"/>
              <a:buNone/>
            </a:pPr>
            <a:r>
              <a:rPr lang="ro-RO" sz="3300" b="1" dirty="0" err="1" smtClean="0"/>
              <a:t>Competenţele</a:t>
            </a:r>
            <a:r>
              <a:rPr lang="ro-RO" sz="3300" b="1" dirty="0" smtClean="0"/>
              <a:t> </a:t>
            </a:r>
            <a:r>
              <a:rPr lang="ro-RO" sz="3300" b="1" dirty="0"/>
              <a:t>specifice </a:t>
            </a:r>
            <a:r>
              <a:rPr lang="ro-RO" sz="3300" dirty="0"/>
              <a:t>sunt derivate din </a:t>
            </a:r>
            <a:r>
              <a:rPr lang="ro-RO" sz="3300" dirty="0" err="1"/>
              <a:t>competenţele</a:t>
            </a:r>
            <a:r>
              <a:rPr lang="ro-RO" sz="3300" dirty="0"/>
              <a:t> generale, fiind etape în  dobândirea acestora şi sunt vizate pe parcursul fiecărei clase</a:t>
            </a:r>
            <a:endParaRPr lang="en-US" sz="3300" dirty="0"/>
          </a:p>
          <a:p>
            <a:r>
              <a:rPr lang="ro-RO" sz="3300" dirty="0" err="1"/>
              <a:t>Competenţelor</a:t>
            </a:r>
            <a:r>
              <a:rPr lang="ro-RO" sz="3300" dirty="0"/>
              <a:t> specifice li se asociază prin programă </a:t>
            </a:r>
            <a:r>
              <a:rPr lang="ro-RO" sz="3300" dirty="0" err="1"/>
              <a:t>unităţi</a:t>
            </a:r>
            <a:r>
              <a:rPr lang="ro-RO" sz="3300" dirty="0"/>
              <a:t> de </a:t>
            </a:r>
            <a:r>
              <a:rPr lang="ro-RO" sz="3300" dirty="0" err="1"/>
              <a:t>conţinut</a:t>
            </a:r>
            <a:r>
              <a:rPr lang="ro-RO" sz="3300" dirty="0"/>
              <a:t>. </a:t>
            </a:r>
            <a:endParaRPr lang="en-US" sz="3300" dirty="0"/>
          </a:p>
          <a:p>
            <a:r>
              <a:rPr lang="ro-RO" sz="3300" dirty="0"/>
              <a:t>Componenta fundamentală a programei este cea referitoare la </a:t>
            </a:r>
            <a:r>
              <a:rPr lang="ro-RO" sz="3300" dirty="0" err="1"/>
              <a:t>competenţe</a:t>
            </a:r>
            <a:r>
              <a:rPr lang="ro-RO" sz="3300" dirty="0"/>
              <a:t>     specifice şi </a:t>
            </a:r>
            <a:r>
              <a:rPr lang="ro-RO" sz="3300" dirty="0" err="1"/>
              <a:t>conţinuturi</a:t>
            </a:r>
            <a:r>
              <a:rPr lang="ro-RO" sz="3300" dirty="0"/>
              <a:t>. </a:t>
            </a:r>
            <a:endParaRPr lang="en-US" sz="3300" dirty="0"/>
          </a:p>
          <a:p>
            <a:pPr marL="0" indent="0" algn="just">
              <a:buFont typeface="Arial" pitchFamily="34" charset="0"/>
              <a:buNone/>
            </a:pPr>
            <a:r>
              <a:rPr lang="ro-RO" sz="3300" b="1" dirty="0" err="1"/>
              <a:t>Activităţile</a:t>
            </a:r>
            <a:r>
              <a:rPr lang="ro-RO" sz="3300" b="1" dirty="0"/>
              <a:t> de </a:t>
            </a:r>
            <a:r>
              <a:rPr lang="ro-RO" sz="3300" b="1" dirty="0" err="1"/>
              <a:t>învăţare</a:t>
            </a:r>
            <a:r>
              <a:rPr lang="ro-RO" sz="3300" b="1" dirty="0"/>
              <a:t> </a:t>
            </a:r>
            <a:r>
              <a:rPr lang="ro-RO" sz="3300" dirty="0"/>
              <a:t>reprezintă exemple de sarcini de lucru prin care se </a:t>
            </a:r>
          </a:p>
          <a:p>
            <a:pPr marL="0" indent="0" algn="just">
              <a:buFont typeface="Arial" pitchFamily="34" charset="0"/>
              <a:buNone/>
            </a:pPr>
            <a:r>
              <a:rPr lang="ro-RO" sz="3300" dirty="0"/>
              <a:t>dezvoltă </a:t>
            </a:r>
            <a:r>
              <a:rPr lang="ro-RO" sz="3300" dirty="0" err="1"/>
              <a:t>competenţele</a:t>
            </a:r>
            <a:r>
              <a:rPr lang="ro-RO" sz="3300" dirty="0"/>
              <a:t> specifice (aceste </a:t>
            </a:r>
            <a:r>
              <a:rPr lang="ro-RO" sz="3300" dirty="0" err="1"/>
              <a:t>enunţuri</a:t>
            </a:r>
            <a:r>
              <a:rPr lang="ro-RO" sz="3300" dirty="0"/>
              <a:t> sunt orientative).</a:t>
            </a:r>
          </a:p>
          <a:p>
            <a:pPr marL="0" indent="0" algn="just">
              <a:buFont typeface="Arial" pitchFamily="34" charset="0"/>
              <a:buNone/>
            </a:pPr>
            <a:r>
              <a:rPr lang="ro-RO" sz="3300" b="1" dirty="0" err="1"/>
              <a:t>Conţinuturile</a:t>
            </a:r>
            <a:r>
              <a:rPr lang="ro-RO" sz="3300" dirty="0"/>
              <a:t> constituie baza de operare pentru dezvoltarea </a:t>
            </a:r>
            <a:r>
              <a:rPr lang="ro-RO" sz="3300" dirty="0" err="1"/>
              <a:t>competenţelor</a:t>
            </a:r>
            <a:endParaRPr lang="en-US" sz="3300" dirty="0"/>
          </a:p>
          <a:p>
            <a:pPr marL="0" indent="0" algn="just">
              <a:buFont typeface="Arial" pitchFamily="34" charset="0"/>
              <a:buNone/>
            </a:pPr>
            <a:r>
              <a:rPr lang="ro-RO" sz="3300" b="1" dirty="0"/>
              <a:t>Sugestiile metodologice </a:t>
            </a:r>
            <a:r>
              <a:rPr lang="ro-RO" sz="3300" dirty="0"/>
              <a:t>au rolul de a orienta profesorul în organizarea </a:t>
            </a:r>
          </a:p>
          <a:p>
            <a:pPr marL="0" indent="0" algn="just">
              <a:buFont typeface="Arial" pitchFamily="34" charset="0"/>
              <a:buNone/>
            </a:pPr>
            <a:r>
              <a:rPr lang="ro-RO" sz="3300" dirty="0"/>
              <a:t>demersului didactic pentru a </a:t>
            </a:r>
            <a:r>
              <a:rPr lang="ro-RO" sz="3300" dirty="0" err="1"/>
              <a:t>reuşi</a:t>
            </a:r>
            <a:r>
              <a:rPr lang="ro-RO" sz="3300" dirty="0"/>
              <a:t> să faciliteze dezvoltarea </a:t>
            </a:r>
            <a:r>
              <a:rPr lang="ro-RO" sz="3300" dirty="0" err="1"/>
              <a:t>competenţelor</a:t>
            </a:r>
            <a:r>
              <a:rPr lang="ro-RO" sz="3300" dirty="0"/>
              <a:t>.</a:t>
            </a:r>
            <a:endParaRPr lang="en-US" sz="3300" dirty="0"/>
          </a:p>
          <a:p>
            <a:pPr algn="just"/>
            <a:endParaRPr lang="en-US" sz="3500" dirty="0"/>
          </a:p>
        </p:txBody>
      </p:sp>
    </p:spTree>
    <p:extLst>
      <p:ext uri="{BB962C8B-B14F-4D97-AF65-F5344CB8AC3E}">
        <p14:creationId xmlns="" xmlns:p14="http://schemas.microsoft.com/office/powerpoint/2010/main" val="2305343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C01B3DAE-02FD-4574-A2F1-9B7EB0A16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A0DF487-4EA9-41E4-A18E-82C5AB7EB7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F98CFC56-DC25-4390-8C66-24E84954B6D7}"/>
              </a:ext>
            </a:extLst>
          </p:cNvPr>
          <p:cNvSpPr txBox="1">
            <a:spLocks/>
          </p:cNvSpPr>
          <p:nvPr/>
        </p:nvSpPr>
        <p:spPr>
          <a:xfrm>
            <a:off x="279220" y="1271414"/>
            <a:ext cx="8585559" cy="3872086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o-RO" sz="4900" b="1" i="1" dirty="0"/>
              <a:t>Proiectarea didactică</a:t>
            </a:r>
            <a:r>
              <a:rPr lang="ro-RO" sz="4900" dirty="0"/>
              <a:t> reprezintă un demers care asigură organizarea și desfășurarea </a:t>
            </a:r>
          </a:p>
          <a:p>
            <a:pPr marL="0" indent="0" algn="just">
              <a:buNone/>
            </a:pPr>
            <a:r>
              <a:rPr lang="ro-RO" sz="4900" dirty="0"/>
              <a:t>corectă și eficientă a activității de predare-învățare-evaluare în cadrul învățământului </a:t>
            </a:r>
          </a:p>
          <a:p>
            <a:pPr marL="0" indent="0" algn="just">
              <a:buNone/>
            </a:pPr>
            <a:r>
              <a:rPr lang="ro-RO" sz="4900" dirty="0"/>
              <a:t>preuniversitar.</a:t>
            </a:r>
            <a:r>
              <a:rPr lang="en-US" sz="4900" dirty="0"/>
              <a:t> </a:t>
            </a:r>
            <a:r>
              <a:rPr lang="ro-RO" sz="4900" dirty="0"/>
              <a:t>În acest context, realizarea unor planificări eficiente, în baza programelor și a</a:t>
            </a:r>
          </a:p>
          <a:p>
            <a:pPr marL="0" indent="0" algn="just">
              <a:buNone/>
            </a:pPr>
            <a:r>
              <a:rPr lang="ro-RO" sz="4900" dirty="0"/>
              <a:t>planurilor-cadru în vigoare și corelate cu nivelul inițial al beneficiarilor primari ai educației și </a:t>
            </a:r>
          </a:p>
          <a:p>
            <a:pPr marL="0" indent="0" algn="just">
              <a:buNone/>
            </a:pPr>
            <a:r>
              <a:rPr lang="ro-RO" sz="4900" dirty="0"/>
              <a:t>contextul în care  urmează a se desfășura activitățile de predare-învățare-evaluare </a:t>
            </a:r>
          </a:p>
          <a:p>
            <a:pPr marL="0" indent="0" algn="just">
              <a:buNone/>
            </a:pPr>
            <a:r>
              <a:rPr lang="ro-RO" sz="4900" dirty="0"/>
              <a:t>programate, este o obligație elementară a fiecărui cadru didactic.</a:t>
            </a:r>
            <a:endParaRPr lang="en-US" sz="4900" dirty="0"/>
          </a:p>
          <a:p>
            <a:pPr marL="0" indent="0" algn="just">
              <a:buFont typeface="Arial" pitchFamily="34" charset="0"/>
              <a:buNone/>
            </a:pPr>
            <a:endParaRPr lang="en-US" sz="4900" dirty="0"/>
          </a:p>
          <a:p>
            <a:r>
              <a:rPr lang="es-ES_tradnl" sz="4900" b="1" dirty="0" err="1"/>
              <a:t>Proiectarea</a:t>
            </a:r>
            <a:r>
              <a:rPr lang="es-ES_tradnl" sz="4900" b="1" dirty="0"/>
              <a:t> </a:t>
            </a:r>
            <a:r>
              <a:rPr lang="es-ES_tradnl" sz="4900" b="1" dirty="0" err="1"/>
              <a:t>demersului</a:t>
            </a:r>
            <a:r>
              <a:rPr lang="es-ES_tradnl" sz="4900" b="1" dirty="0"/>
              <a:t> </a:t>
            </a:r>
            <a:r>
              <a:rPr lang="es-ES_tradnl" sz="4900" b="1" dirty="0" err="1"/>
              <a:t>didactic</a:t>
            </a:r>
            <a:r>
              <a:rPr lang="es-ES_tradnl" sz="4900" b="1" dirty="0"/>
              <a:t> </a:t>
            </a:r>
            <a:r>
              <a:rPr lang="es-ES_tradnl" sz="4900" dirty="0" err="1"/>
              <a:t>presupune</a:t>
            </a:r>
            <a:r>
              <a:rPr lang="es-ES_tradnl" sz="4900" dirty="0"/>
              <a:t>:</a:t>
            </a:r>
            <a:endParaRPr lang="en-US" sz="4900" dirty="0"/>
          </a:p>
          <a:p>
            <a:pPr>
              <a:buFont typeface="Arial" pitchFamily="34" charset="0"/>
              <a:buNone/>
            </a:pPr>
            <a:r>
              <a:rPr lang="es-ES_tradnl" sz="4900" dirty="0"/>
              <a:t>3.1. lectura </a:t>
            </a:r>
            <a:r>
              <a:rPr lang="es-ES_tradnl" sz="4900" dirty="0" err="1"/>
              <a:t>personalizată</a:t>
            </a:r>
            <a:r>
              <a:rPr lang="es-ES_tradnl" sz="4900" dirty="0"/>
              <a:t> a </a:t>
            </a:r>
            <a:r>
              <a:rPr lang="es-ES_tradnl" sz="4900" dirty="0" err="1"/>
              <a:t>programelor</a:t>
            </a:r>
            <a:r>
              <a:rPr lang="es-ES_tradnl" sz="4900" dirty="0"/>
              <a:t> </a:t>
            </a:r>
            <a:r>
              <a:rPr lang="es-ES_tradnl" sz="4900" dirty="0" err="1"/>
              <a:t>şcolare</a:t>
            </a:r>
            <a:r>
              <a:rPr lang="es-ES_tradnl" sz="4900" dirty="0"/>
              <a:t>;</a:t>
            </a:r>
            <a:endParaRPr lang="en-US" sz="4900" dirty="0"/>
          </a:p>
          <a:p>
            <a:pPr>
              <a:buFont typeface="Arial" pitchFamily="34" charset="0"/>
              <a:buNone/>
            </a:pPr>
            <a:r>
              <a:rPr lang="es-ES_tradnl" sz="4900" dirty="0"/>
              <a:t>3.2. </a:t>
            </a:r>
            <a:r>
              <a:rPr lang="es-ES_tradnl" sz="4900" dirty="0" err="1"/>
              <a:t>planificarea</a:t>
            </a:r>
            <a:r>
              <a:rPr lang="es-ES_tradnl" sz="4900" dirty="0"/>
              <a:t> </a:t>
            </a:r>
            <a:r>
              <a:rPr lang="es-ES_tradnl" sz="4900" dirty="0" err="1"/>
              <a:t>calendaristică</a:t>
            </a:r>
            <a:r>
              <a:rPr lang="es-ES_tradnl" sz="4900" dirty="0"/>
              <a:t>;</a:t>
            </a:r>
            <a:endParaRPr lang="en-US" sz="4900" dirty="0"/>
          </a:p>
          <a:p>
            <a:pPr>
              <a:buFont typeface="Arial" pitchFamily="34" charset="0"/>
              <a:buNone/>
            </a:pPr>
            <a:r>
              <a:rPr lang="es-ES_tradnl" sz="4900" dirty="0"/>
              <a:t>3.3. </a:t>
            </a:r>
            <a:r>
              <a:rPr lang="es-ES_tradnl" sz="4900" dirty="0" err="1"/>
              <a:t>proiectarea</a:t>
            </a:r>
            <a:r>
              <a:rPr lang="es-ES_tradnl" sz="4900" dirty="0"/>
              <a:t> </a:t>
            </a:r>
            <a:r>
              <a:rPr lang="es-ES_tradnl" sz="4900" dirty="0" err="1"/>
              <a:t>secvenţială</a:t>
            </a:r>
            <a:r>
              <a:rPr lang="es-ES_tradnl" sz="4900" dirty="0"/>
              <a:t> (a </a:t>
            </a:r>
            <a:r>
              <a:rPr lang="es-ES_tradnl" sz="4900" dirty="0" err="1"/>
              <a:t>unităţilor</a:t>
            </a:r>
            <a:r>
              <a:rPr lang="es-ES_tradnl" sz="4900" dirty="0"/>
              <a:t> de </a:t>
            </a:r>
            <a:r>
              <a:rPr lang="es-ES_tradnl" sz="4900" dirty="0" err="1"/>
              <a:t>învăţare</a:t>
            </a:r>
            <a:r>
              <a:rPr lang="es-ES_tradnl" sz="4900" dirty="0"/>
              <a:t>).</a:t>
            </a:r>
          </a:p>
          <a:p>
            <a:pPr>
              <a:buFont typeface="Arial" pitchFamily="34" charset="0"/>
              <a:buNone/>
            </a:pPr>
            <a:endParaRPr lang="en-US" sz="4900" dirty="0"/>
          </a:p>
          <a:p>
            <a:pPr>
              <a:buFont typeface="Arial" pitchFamily="34" charset="0"/>
              <a:buNone/>
            </a:pPr>
            <a:r>
              <a:rPr lang="es-ES_tradnl" sz="4900" b="1" dirty="0"/>
              <a:t>Lectura </a:t>
            </a:r>
            <a:r>
              <a:rPr lang="es-ES_tradnl" sz="4900" b="1" dirty="0" err="1"/>
              <a:t>programei</a:t>
            </a:r>
            <a:r>
              <a:rPr lang="es-ES_tradnl" sz="4900" dirty="0"/>
              <a:t> </a:t>
            </a:r>
            <a:r>
              <a:rPr lang="ro-RO" sz="4900" dirty="0"/>
              <a:t>se realizează „pe orizontală” în următoarea succesiune:</a:t>
            </a:r>
            <a:endParaRPr lang="en-US" sz="4900" dirty="0"/>
          </a:p>
          <a:p>
            <a:pPr algn="just">
              <a:buNone/>
            </a:pPr>
            <a:r>
              <a:rPr lang="en-US" sz="4900" dirty="0" err="1"/>
              <a:t>Competenţe</a:t>
            </a:r>
            <a:r>
              <a:rPr lang="en-US" sz="4900" dirty="0"/>
              <a:t> </a:t>
            </a:r>
            <a:r>
              <a:rPr lang="en-US" sz="4900" dirty="0" err="1"/>
              <a:t>generale</a:t>
            </a:r>
            <a:r>
              <a:rPr lang="en-US" sz="4900" dirty="0"/>
              <a:t> – </a:t>
            </a:r>
            <a:r>
              <a:rPr lang="en-US" sz="4900" dirty="0" err="1"/>
              <a:t>Competenţe</a:t>
            </a:r>
            <a:r>
              <a:rPr lang="en-US" sz="4900" dirty="0"/>
              <a:t> </a:t>
            </a:r>
            <a:r>
              <a:rPr lang="en-US" sz="4900" dirty="0" err="1"/>
              <a:t>specifice</a:t>
            </a:r>
            <a:r>
              <a:rPr lang="en-US" sz="4900" dirty="0"/>
              <a:t> – </a:t>
            </a:r>
            <a:r>
              <a:rPr lang="en-US" sz="4900" dirty="0" err="1"/>
              <a:t>Conţinuturi</a:t>
            </a:r>
            <a:r>
              <a:rPr lang="en-US" sz="4900" dirty="0"/>
              <a:t> – </a:t>
            </a:r>
            <a:r>
              <a:rPr lang="en-US" sz="4900" dirty="0" err="1"/>
              <a:t>Activit</a:t>
            </a:r>
            <a:r>
              <a:rPr lang="vi-VN" sz="4900" dirty="0"/>
              <a:t>ă</a:t>
            </a:r>
            <a:r>
              <a:rPr lang="en-US" sz="4900" dirty="0"/>
              <a:t>ţi de </a:t>
            </a:r>
            <a:r>
              <a:rPr lang="en-US" sz="4900" dirty="0" err="1"/>
              <a:t>înv</a:t>
            </a:r>
            <a:r>
              <a:rPr lang="vi-VN" sz="4900" dirty="0"/>
              <a:t>ă</a:t>
            </a:r>
            <a:r>
              <a:rPr lang="en-US" sz="4900" dirty="0" err="1"/>
              <a:t>ţare</a:t>
            </a:r>
            <a:endParaRPr lang="en-US" sz="4900" dirty="0"/>
          </a:p>
          <a:p>
            <a:pPr>
              <a:buFont typeface="Arial" pitchFamily="34" charset="0"/>
              <a:buNone/>
            </a:pPr>
            <a:r>
              <a:rPr lang="es-ES_tradnl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592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E6FDEF40-3C21-4C16-B096-6AB2F6464B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9DC3393-BBF4-425E-974D-DDE4AADD7C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84FE44DA-5C17-4A6B-A3E5-7E5BC95B251F}"/>
              </a:ext>
            </a:extLst>
          </p:cNvPr>
          <p:cNvSpPr txBox="1">
            <a:spLocks/>
          </p:cNvSpPr>
          <p:nvPr/>
        </p:nvSpPr>
        <p:spPr>
          <a:xfrm>
            <a:off x="4152" y="1136223"/>
            <a:ext cx="8960336" cy="400727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o-RO" sz="3600" b="1" dirty="0"/>
              <a:t>Planificările</a:t>
            </a:r>
            <a:r>
              <a:rPr lang="ro-RO" sz="3600" dirty="0"/>
              <a:t> trebuie adaptate de fiecare cadru didactic situației concrete în care acesta își desfășoară activitatea, respectiv nivelului inițial al elevilor    (stabilit prin teste predictive la începutul anului școlar), contextului obiectiv (socio-economic) și contextului motivațional specific unității școlare și </a:t>
            </a:r>
          </a:p>
          <a:p>
            <a:pPr marL="0" indent="0" algn="just">
              <a:buNone/>
            </a:pPr>
            <a:r>
              <a:rPr lang="ro-RO" sz="3600" dirty="0"/>
              <a:t>     comunității locale în ansamblu. </a:t>
            </a:r>
          </a:p>
          <a:p>
            <a:pPr algn="just"/>
            <a:r>
              <a:rPr lang="ro-RO" sz="3600" dirty="0"/>
              <a:t>Din acest motiv, prezentarea acestor planificări nu are ca scop preluarea    lor de către cadrele didactice în forma prezentată, ci stimularea acestora   pentru realizarea unor planificări proprii, </a:t>
            </a:r>
          </a:p>
          <a:p>
            <a:pPr marL="0" indent="0" algn="ctr">
              <a:buNone/>
            </a:pPr>
            <a:r>
              <a:rPr lang="ro-RO" sz="3600" b="1" i="1" dirty="0"/>
              <a:t>prin prelucrarea și adaptarea de către profesor, prin contextualizare la   specificul fiecărei clase.</a:t>
            </a:r>
          </a:p>
          <a:p>
            <a:pPr marL="0" indent="0" algn="just">
              <a:buFont typeface="Arial" pitchFamily="34" charset="0"/>
              <a:buNone/>
            </a:pPr>
            <a:endParaRPr lang="ro-RO" sz="3600" b="1" i="1" dirty="0"/>
          </a:p>
          <a:p>
            <a:pPr algn="ctr"/>
            <a:r>
              <a:rPr lang="ro-RO" sz="3600" b="1" u="sng" dirty="0"/>
              <a:t>În realizarea planificărilor, cadrele didactice vor ține cont de </a:t>
            </a:r>
          </a:p>
          <a:p>
            <a:pPr marL="0" indent="0" algn="ctr">
              <a:buNone/>
            </a:pPr>
            <a:r>
              <a:rPr lang="ro-RO" sz="3600" b="1" u="sng" dirty="0"/>
              <a:t>obligativitatea respectării programelor, nu a unui manual anume</a:t>
            </a:r>
            <a:r>
              <a:rPr lang="ro-RO" sz="3600" dirty="0"/>
              <a:t>. </a:t>
            </a:r>
            <a:endParaRPr lang="en-US" sz="3600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649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64739ED-7A92-4444-A6AC-8B5F7C46F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b="1" dirty="0"/>
              <a:t>Planificarea anuală</a:t>
            </a:r>
            <a:endParaRPr lang="ro-RO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8FBD5CCD-5925-4FC5-8A91-E68AEAA00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ACEB9F43-6888-40BF-B615-9533313381CA}"/>
              </a:ext>
            </a:extLst>
          </p:cNvPr>
          <p:cNvSpPr txBox="1">
            <a:spLocks/>
          </p:cNvSpPr>
          <p:nvPr/>
        </p:nvSpPr>
        <p:spPr>
          <a:xfrm>
            <a:off x="2195736" y="1465779"/>
            <a:ext cx="6552728" cy="12801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o-RO" dirty="0"/>
              <a:t> </a:t>
            </a:r>
            <a:r>
              <a:rPr lang="ro-RO" sz="2000" dirty="0"/>
              <a:t>Din punct de vedere formal, planificarea anuală are anumite elemente de specificitate și  poate fi realizată potrivit </a:t>
            </a:r>
            <a:r>
              <a:rPr lang="ro-RO" sz="2000" dirty="0" err="1"/>
              <a:t>rubricaţiei</a:t>
            </a:r>
            <a:r>
              <a:rPr lang="ro-RO" sz="2000" dirty="0"/>
              <a:t> de mai jos:</a:t>
            </a:r>
            <a:endParaRPr lang="en-US" sz="2000" dirty="0"/>
          </a:p>
          <a:p>
            <a:endParaRPr lang="en-US" b="1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D347084F-7F7A-4B74-9176-03072C557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045841"/>
              </p:ext>
            </p:extLst>
          </p:nvPr>
        </p:nvGraphicFramePr>
        <p:xfrm>
          <a:off x="261865" y="3089653"/>
          <a:ext cx="8870383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1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53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50729">
                <a:tc>
                  <a:txBody>
                    <a:bodyPr/>
                    <a:lstStyle/>
                    <a:p>
                      <a:pPr algn="ctr"/>
                      <a:r>
                        <a:rPr lang="ro-RO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Unitatea de      </a:t>
                      </a:r>
                      <a:r>
                        <a:rPr lang="ro-RO" sz="18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învăţare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Competenţe specifice     vizate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Conţinuturi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Număr de 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Săptămâna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Observaţii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21784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00" y="267494"/>
            <a:ext cx="7754288" cy="1318541"/>
          </a:xfrm>
        </p:spPr>
        <p:txBody>
          <a:bodyPr>
            <a:normAutofit fontScale="92500" lnSpcReduction="20000"/>
          </a:bodyPr>
          <a:lstStyle/>
          <a:p>
            <a:r>
              <a:rPr lang="ro-RO" b="1" dirty="0"/>
              <a:t> </a:t>
            </a:r>
            <a:r>
              <a:rPr lang="ro-RO" dirty="0"/>
              <a:t>Din punct de vedere formal, proiectul unei unități de învățare poate fi</a:t>
            </a:r>
            <a:r>
              <a:rPr lang="en-US" dirty="0"/>
              <a:t> </a:t>
            </a:r>
            <a:r>
              <a:rPr lang="en-US" dirty="0" err="1"/>
              <a:t>realizat</a:t>
            </a:r>
            <a:r>
              <a:rPr lang="en-US" dirty="0"/>
              <a:t> </a:t>
            </a:r>
            <a:r>
              <a:rPr lang="ro-RO" dirty="0"/>
              <a:t>potrivit modelului de mai jos:</a:t>
            </a:r>
            <a:endParaRPr lang="en-US" dirty="0"/>
          </a:p>
          <a:p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26992501"/>
              </p:ext>
            </p:extLst>
          </p:nvPr>
        </p:nvGraphicFramePr>
        <p:xfrm>
          <a:off x="1105929" y="1738246"/>
          <a:ext cx="7570528" cy="2921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95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847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2532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11312">
                <a:tc>
                  <a:txBody>
                    <a:bodyPr/>
                    <a:lstStyle/>
                    <a:p>
                      <a:r>
                        <a:rPr lang="ro-RO" sz="1400" b="1" dirty="0"/>
                        <a:t>Conținuturi</a:t>
                      </a:r>
                      <a:endParaRPr lang="en-US" sz="1400" dirty="0"/>
                    </a:p>
                    <a:p>
                      <a:r>
                        <a:rPr lang="ro-RO" sz="1400" b="1" dirty="0"/>
                        <a:t>(detalieri)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/>
                        <a:t>Competențe specifice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/>
                        <a:t>Activități de învățare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/>
                        <a:t>Resurse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1" dirty="0"/>
                        <a:t>Evaluare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04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/>
                        <a:t>[</a:t>
                      </a:r>
                      <a:r>
                        <a:rPr lang="ro-RO" sz="1400" i="1" dirty="0"/>
                        <a:t>se menționează detalieri de conținut care explicitează anumite parcursuri</a:t>
                      </a:r>
                      <a:r>
                        <a:rPr lang="ro-RO" sz="1400" dirty="0"/>
                        <a:t>]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precizează </a:t>
                      </a:r>
                      <a:endParaRPr lang="ro-RO" sz="1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400" i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competențel</a:t>
                      </a:r>
                      <a:r>
                        <a:rPr lang="en-US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specifice din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școlară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vizate/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recomandate de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programa școlară </a:t>
                      </a:r>
                      <a:endParaRPr lang="ro-RO" sz="1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 </a:t>
                      </a:r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altele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adecvate pentru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realizarea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competențelor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specifice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/>
                        <a:t>[</a:t>
                      </a:r>
                      <a:r>
                        <a:rPr lang="ro-RO" sz="1400" i="1" dirty="0"/>
                        <a:t>se precizează resurse de timp, de loc, material didactic, forme de organizare a clasei</a:t>
                      </a:r>
                      <a:r>
                        <a:rPr lang="ro-RO" sz="1400" dirty="0"/>
                        <a:t>]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o-R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menționează metodele</a:t>
                      </a:r>
                      <a:r>
                        <a:rPr lang="ro-RO" sz="1400" b="1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instrumentele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sau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modalitățile de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evaluare </a:t>
                      </a:r>
                    </a:p>
                    <a:p>
                      <a:r>
                        <a:rPr lang="ro-RO" sz="1400" i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utilizate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>
                <a:latin typeface="Calisto MT" panose="02040603050505030304" pitchFamily="18" charset="0"/>
              </a:rPr>
              <a:t>Conținuturi – Comunicare orală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10545DFF-E098-4A3E-A533-81572B2355E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47120422"/>
              </p:ext>
            </p:extLst>
          </p:nvPr>
        </p:nvGraphicFramePr>
        <p:xfrm>
          <a:off x="-324544" y="687667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337601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>
                <a:latin typeface="Calisto MT" panose="02040603050505030304" pitchFamily="18" charset="0"/>
              </a:rPr>
              <a:t>Conținuturi – Comunicare orală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9D3C629F-847D-440A-8BCD-289FF4218FC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06955122"/>
              </p:ext>
            </p:extLst>
          </p:nvPr>
        </p:nvGraphicFramePr>
        <p:xfrm>
          <a:off x="1547664" y="994415"/>
          <a:ext cx="70084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74834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1BB3367C-AAF5-4498-9D0C-058E853396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Elemente de construcție a comunicării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F6932BB-B25B-44AC-95CB-795BA5F1D9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203C798-8680-4AD5-8B86-662FD828159D}"/>
              </a:ext>
            </a:extLst>
          </p:cNvPr>
          <p:cNvSpPr/>
          <p:nvPr/>
        </p:nvSpPr>
        <p:spPr>
          <a:xfrm>
            <a:off x="323528" y="1173182"/>
            <a:ext cx="856895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− Predicatul nominal. Verbul copulativ </a:t>
            </a:r>
            <a:r>
              <a:rPr lang="ro-RO" i="1" dirty="0"/>
              <a:t>a fi</a:t>
            </a:r>
            <a:r>
              <a:rPr lang="ro-RO" dirty="0"/>
              <a:t>; numele predicativ. Acordul numelui       predicativ</a:t>
            </a:r>
          </a:p>
          <a:p>
            <a:r>
              <a:rPr lang="ro-RO" dirty="0"/>
              <a:t>− Subiectul neexprimat (inclus, subînțeles)</a:t>
            </a:r>
          </a:p>
          <a:p>
            <a:r>
              <a:rPr lang="ro-RO" dirty="0"/>
              <a:t>− Complementul. Complementul direct, complementul indirect în dativ și </a:t>
            </a:r>
          </a:p>
          <a:p>
            <a:r>
              <a:rPr lang="ro-RO" dirty="0"/>
              <a:t>complementul prepozițional. Circumstanțialul de mod, circumstanțialul de</a:t>
            </a:r>
          </a:p>
          <a:p>
            <a:r>
              <a:rPr lang="ro-RO" dirty="0"/>
              <a:t>timp, circumstanțialul de loc. Norme de </a:t>
            </a:r>
            <a:r>
              <a:rPr lang="ro-RO" dirty="0" err="1"/>
              <a:t>punctuaţie</a:t>
            </a:r>
            <a:r>
              <a:rPr lang="ro-RO" dirty="0"/>
              <a:t> (virgula)</a:t>
            </a:r>
          </a:p>
          <a:p>
            <a:r>
              <a:rPr lang="ro-RO" dirty="0"/>
              <a:t>− Verbul. Moduri verbale și timpurile lor: conjunctivul şi </a:t>
            </a:r>
            <a:r>
              <a:rPr lang="ro-RO" dirty="0" err="1"/>
              <a:t>condiţionalul</a:t>
            </a:r>
            <a:r>
              <a:rPr lang="ro-RO" dirty="0"/>
              <a:t> optativ.</a:t>
            </a:r>
          </a:p>
          <a:p>
            <a:r>
              <a:rPr lang="ro-RO" dirty="0"/>
              <a:t>Posibilități combinatorii ale verbului. </a:t>
            </a:r>
            <a:r>
              <a:rPr lang="ro-RO" dirty="0" err="1"/>
              <a:t>Prepoziţia</a:t>
            </a:r>
            <a:endParaRPr lang="ro-RO" dirty="0"/>
          </a:p>
          <a:p>
            <a:r>
              <a:rPr lang="ro-RO" dirty="0"/>
              <a:t>− Substantivul. Substantive colective. Substantive defective. Cazul. Articolul          genitival. </a:t>
            </a:r>
            <a:r>
              <a:rPr lang="ro-RO" dirty="0" err="1"/>
              <a:t>Punctuaţia</a:t>
            </a:r>
            <a:r>
              <a:rPr lang="ro-RO" dirty="0"/>
              <a:t> vocativului. Corelarea funcției sintactice cu cazul morfologic. Posibilități combinatorii ale substantivului</a:t>
            </a:r>
          </a:p>
        </p:txBody>
      </p:sp>
    </p:spTree>
    <p:extLst>
      <p:ext uri="{BB962C8B-B14F-4D97-AF65-F5344CB8AC3E}">
        <p14:creationId xmlns="" xmlns:p14="http://schemas.microsoft.com/office/powerpoint/2010/main" val="2460023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876E28B-2EBB-4CB3-B8AA-A21E300673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Gramatică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A97D72-0957-4603-B161-9009978962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55DA852-AB75-4807-B4DD-830C77635302}"/>
              </a:ext>
            </a:extLst>
          </p:cNvPr>
          <p:cNvSpPr/>
          <p:nvPr/>
        </p:nvSpPr>
        <p:spPr>
          <a:xfrm>
            <a:off x="251520" y="1173182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− Pronumele personal (flexiune cazuală). Pronumele reflexiv (diferența</a:t>
            </a:r>
          </a:p>
          <a:p>
            <a:r>
              <a:rPr lang="ro-RO" dirty="0" smtClean="0"/>
              <a:t>între </a:t>
            </a:r>
            <a:r>
              <a:rPr lang="ro-RO" dirty="0"/>
              <a:t>pronumele reflexiv și pronumele personal). Posibilități combinatorii ale</a:t>
            </a:r>
          </a:p>
          <a:p>
            <a:r>
              <a:rPr lang="ro-RO" dirty="0"/>
              <a:t>pronumelui. Anticiparea și reluarea prin clitice pronominale în cazul </a:t>
            </a:r>
            <a:r>
              <a:rPr lang="ro-RO" dirty="0" smtClean="0"/>
              <a:t>unor </a:t>
            </a:r>
          </a:p>
          <a:p>
            <a:r>
              <a:rPr lang="ro-RO" dirty="0" smtClean="0"/>
              <a:t>complemente</a:t>
            </a:r>
            <a:r>
              <a:rPr lang="ro-RO" dirty="0"/>
              <a:t>. Aspecte </a:t>
            </a:r>
            <a:r>
              <a:rPr lang="ro-RO" dirty="0" smtClean="0"/>
              <a:t>ortografice.</a:t>
            </a:r>
            <a:endParaRPr lang="ro-RO" dirty="0"/>
          </a:p>
          <a:p>
            <a:r>
              <a:rPr lang="ro-RO" dirty="0"/>
              <a:t>− Adjectivul. Posibilități combinatorii ale adjectivului</a:t>
            </a:r>
          </a:p>
          <a:p>
            <a:r>
              <a:rPr lang="ro-RO" dirty="0"/>
              <a:t>− Adverbul. Tipuri de adverbe (de mod, de timp, de loc). Gradele de comparație</a:t>
            </a:r>
          </a:p>
          <a:p>
            <a:r>
              <a:rPr lang="ro-RO" b="1" dirty="0"/>
              <a:t>Ortoepie şi ortografie</a:t>
            </a:r>
          </a:p>
          <a:p>
            <a:r>
              <a:rPr lang="ro-RO" dirty="0"/>
              <a:t>− Structura fonologică a cuvintelor: diftong, triftong, hiat</a:t>
            </a:r>
          </a:p>
          <a:p>
            <a:r>
              <a:rPr lang="ro-RO" dirty="0"/>
              <a:t>− Despărțirea în silabe (principiul fonetic)</a:t>
            </a:r>
          </a:p>
          <a:p>
            <a:r>
              <a:rPr lang="ro-RO" b="1" dirty="0"/>
              <a:t>Vocabular</a:t>
            </a:r>
          </a:p>
          <a:p>
            <a:r>
              <a:rPr lang="ro-RO" dirty="0"/>
              <a:t>− Cuvântul: formă şi sens (sensul de bază și sensul secundar; sensul propriu, </a:t>
            </a:r>
            <a:endParaRPr lang="ro-RO" dirty="0" smtClean="0"/>
          </a:p>
          <a:p>
            <a:r>
              <a:rPr lang="ro-RO" dirty="0" smtClean="0"/>
              <a:t>sensul </a:t>
            </a:r>
            <a:r>
              <a:rPr lang="ro-RO" dirty="0"/>
              <a:t>figurat)</a:t>
            </a:r>
          </a:p>
          <a:p>
            <a:r>
              <a:rPr lang="ro-RO" dirty="0"/>
              <a:t>− Rolul contextului în crearea sensului</a:t>
            </a:r>
          </a:p>
          <a:p>
            <a:r>
              <a:rPr lang="ro-RO" dirty="0"/>
              <a:t>− Omonime. Cuvinte polisemantice</a:t>
            </a:r>
          </a:p>
        </p:txBody>
      </p:sp>
    </p:spTree>
    <p:extLst>
      <p:ext uri="{BB962C8B-B14F-4D97-AF65-F5344CB8AC3E}">
        <p14:creationId xmlns="" xmlns:p14="http://schemas.microsoft.com/office/powerpoint/2010/main" val="186353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/>
              <a:t>BINE AȚI VENIT!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="" xmlns:p14="http://schemas.microsoft.com/office/powerpoint/2010/main" val="61455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7343656E-E15F-4FF7-AAB4-3EB42445E5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ELEMENTE DE INTERCULTURALITATE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9FBDD74-02C3-44F9-9880-2FB62A98B8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1B5BAF4-FFB0-470A-A2FB-9B8CBC6D700D}"/>
              </a:ext>
            </a:extLst>
          </p:cNvPr>
          <p:cNvSpPr/>
          <p:nvPr/>
        </p:nvSpPr>
        <p:spPr>
          <a:xfrm>
            <a:off x="539552" y="1268075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err="1"/>
              <a:t>Variaţie</a:t>
            </a:r>
            <a:r>
              <a:rPr lang="ro-RO" dirty="0"/>
              <a:t> stilistică − Limbă vorbită. Limbă scrisă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7C33705-AA2C-421F-8EEC-5EA88151FF5A}"/>
              </a:ext>
            </a:extLst>
          </p:cNvPr>
          <p:cNvSpPr/>
          <p:nvPr/>
        </p:nvSpPr>
        <p:spPr>
          <a:xfrm>
            <a:off x="539552" y="185766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Valori etice în legendele popoarelor</a:t>
            </a:r>
          </a:p>
          <a:p>
            <a:r>
              <a:rPr lang="ro-RO" dirty="0"/>
              <a:t>− Limba română în Europa; comunitatea lingvistică a vorbitorilor de limbă</a:t>
            </a:r>
          </a:p>
          <a:p>
            <a:r>
              <a:rPr lang="ro-RO" dirty="0"/>
              <a:t>română de pretutindeni</a:t>
            </a:r>
          </a:p>
          <a:p>
            <a:r>
              <a:rPr lang="ro-RO" dirty="0"/>
              <a:t>− Valori ale culturii populare în spațiul românesc</a:t>
            </a:r>
          </a:p>
        </p:txBody>
      </p:sp>
    </p:spTree>
    <p:extLst>
      <p:ext uri="{BB962C8B-B14F-4D97-AF65-F5344CB8AC3E}">
        <p14:creationId xmlns="" xmlns:p14="http://schemas.microsoft.com/office/powerpoint/2010/main" val="1888672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DD6CF771-B615-452E-A0E8-87B9D45560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Competențe generale ale programei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57C3561-2E9C-42AC-B8F6-739F599FBA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dirty="0"/>
              <a:t>aprobate prin </a:t>
            </a:r>
            <a:r>
              <a:rPr lang="ro-RO" b="1" dirty="0"/>
              <a:t>OMEN nr. 3393/28.02.2017</a:t>
            </a:r>
            <a:endParaRPr lang="ro-RO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6CFBD63-9D19-45FE-BB4D-B9D3C64ECF13}"/>
              </a:ext>
            </a:extLst>
          </p:cNvPr>
          <p:cNvSpPr/>
          <p:nvPr/>
        </p:nvSpPr>
        <p:spPr>
          <a:xfrm>
            <a:off x="647564" y="1551763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o-RO" dirty="0"/>
              <a:t>Participarea la </a:t>
            </a:r>
            <a:r>
              <a:rPr lang="ro-RO" dirty="0" err="1"/>
              <a:t>interacţiuni</a:t>
            </a:r>
            <a:r>
              <a:rPr lang="ro-RO" dirty="0"/>
              <a:t> verbale în diverse </a:t>
            </a:r>
            <a:r>
              <a:rPr lang="ro-RO" dirty="0" err="1"/>
              <a:t>situaţii</a:t>
            </a:r>
            <a:r>
              <a:rPr lang="ro-RO" dirty="0"/>
              <a:t> de comunicare, prin receptarea şi producerea textului oral </a:t>
            </a:r>
          </a:p>
          <a:p>
            <a:pPr marL="342900" indent="-342900">
              <a:buAutoNum type="arabicPeriod"/>
            </a:pPr>
            <a:r>
              <a:rPr lang="ro-RO" dirty="0"/>
              <a:t>Receptarea textului scris de diverse tipuri </a:t>
            </a:r>
          </a:p>
          <a:p>
            <a:pPr marL="342900" indent="-342900">
              <a:buAutoNum type="arabicPeriod"/>
            </a:pPr>
            <a:r>
              <a:rPr lang="ro-RO" dirty="0"/>
              <a:t>Redactarea textului scris de diverse tipuri </a:t>
            </a:r>
          </a:p>
          <a:p>
            <a:pPr marL="342900" indent="-342900">
              <a:buAutoNum type="arabicPeriod"/>
            </a:pPr>
            <a:r>
              <a:rPr lang="ro-RO" dirty="0"/>
              <a:t>Utilizarea corectă, adecvată şi eficientă a limbii în procesul comunicării orale și scrise </a:t>
            </a:r>
          </a:p>
          <a:p>
            <a:pPr marL="342900" indent="-342900">
              <a:buAutoNum type="arabicPeriod"/>
            </a:pPr>
            <a:r>
              <a:rPr lang="ro-RO" dirty="0"/>
              <a:t>Exprimarea identității lingvistice și culturale proprii în context național și </a:t>
            </a:r>
          </a:p>
          <a:p>
            <a:r>
              <a:rPr lang="ro-RO" dirty="0"/>
              <a:t>      internațional</a:t>
            </a:r>
          </a:p>
        </p:txBody>
      </p:sp>
    </p:spTree>
    <p:extLst>
      <p:ext uri="{BB962C8B-B14F-4D97-AF65-F5344CB8AC3E}">
        <p14:creationId xmlns="" xmlns:p14="http://schemas.microsoft.com/office/powerpoint/2010/main" val="744516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2278A04-FFAA-42D6-A142-C228292AA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Competențe specifice ale programei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37F859-626C-46EE-B7D7-43DC985BE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dirty="0"/>
              <a:t>aprobate prin </a:t>
            </a:r>
            <a:r>
              <a:rPr lang="ro-RO" b="1" dirty="0"/>
              <a:t>OMEN nr. 3393/28.02.2017</a:t>
            </a:r>
            <a:endParaRPr lang="ro-RO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D04B40-CEB0-4AB2-82D8-AE7126D58888}"/>
              </a:ext>
            </a:extLst>
          </p:cNvPr>
          <p:cNvSpPr/>
          <p:nvPr/>
        </p:nvSpPr>
        <p:spPr>
          <a:xfrm>
            <a:off x="323528" y="1271591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100" dirty="0" smtClean="0"/>
              <a:t>1.1. </a:t>
            </a:r>
            <a:r>
              <a:rPr lang="ro-RO" sz="2100" dirty="0"/>
              <a:t>Rezumarea, pe baza </a:t>
            </a:r>
            <a:r>
              <a:rPr lang="ro-RO" sz="2100" dirty="0" smtClean="0"/>
              <a:t>informațiilor explicite </a:t>
            </a:r>
            <a:r>
              <a:rPr lang="ro-RO" sz="2100" dirty="0"/>
              <a:t>şi implicite, a unor pasaje din diverse tipuri de texte orale narative, monologate şi dialogate</a:t>
            </a:r>
          </a:p>
          <a:p>
            <a:r>
              <a:rPr lang="ro-RO" sz="2100" dirty="0" smtClean="0"/>
              <a:t>1.2. </a:t>
            </a:r>
            <a:r>
              <a:rPr lang="ro-RO" sz="2100" dirty="0"/>
              <a:t>Prezentarea unor </a:t>
            </a:r>
            <a:r>
              <a:rPr lang="ro-RO" sz="2100" dirty="0" smtClean="0"/>
              <a:t>informații, </a:t>
            </a:r>
            <a:r>
              <a:rPr lang="ro-RO" sz="2100" dirty="0"/>
              <a:t>idei, sentimente şi puncte de vedere în  texte orale, participând la </a:t>
            </a:r>
            <a:r>
              <a:rPr lang="ro-RO" sz="2100" dirty="0" smtClean="0"/>
              <a:t>discuții </a:t>
            </a:r>
            <a:r>
              <a:rPr lang="ro-RO" sz="2100" dirty="0"/>
              <a:t>pe diverse teme sau pornind de la textele citite/ascultate</a:t>
            </a:r>
          </a:p>
          <a:p>
            <a:r>
              <a:rPr lang="ro-RO" sz="2100" dirty="0" smtClean="0"/>
              <a:t>1.3. Adecvarea </a:t>
            </a:r>
            <a:r>
              <a:rPr lang="ro-RO" sz="2100" dirty="0"/>
              <a:t>comunicării nonverbale </a:t>
            </a:r>
            <a:r>
              <a:rPr lang="ro-RO" sz="2100" dirty="0" err="1"/>
              <a:t>şi</a:t>
            </a:r>
            <a:r>
              <a:rPr lang="ro-RO" sz="2100" dirty="0"/>
              <a:t> </a:t>
            </a:r>
            <a:r>
              <a:rPr lang="ro-RO" sz="2100" dirty="0" err="1" smtClean="0"/>
              <a:t>paraverbale</a:t>
            </a:r>
            <a:r>
              <a:rPr lang="ro-RO" sz="2100" dirty="0" smtClean="0"/>
              <a:t> </a:t>
            </a:r>
            <a:r>
              <a:rPr lang="ro-RO" sz="2100" dirty="0"/>
              <a:t>la o </a:t>
            </a:r>
            <a:r>
              <a:rPr lang="ro-RO" sz="2100" dirty="0" smtClean="0"/>
              <a:t>situație </a:t>
            </a:r>
            <a:r>
              <a:rPr lang="ro-RO" sz="2100" dirty="0"/>
              <a:t>dată, evidențiind ideile și atitudinile, în </a:t>
            </a:r>
            <a:r>
              <a:rPr lang="ro-RO" sz="2100" dirty="0" smtClean="0"/>
              <a:t>situații </a:t>
            </a:r>
            <a:r>
              <a:rPr lang="ro-RO" sz="2100" dirty="0"/>
              <a:t>de comunicare faţă-în-faţă sau mediată</a:t>
            </a:r>
          </a:p>
          <a:p>
            <a:r>
              <a:rPr lang="ro-RO" sz="2100" dirty="0" smtClean="0"/>
              <a:t>1.4. </a:t>
            </a:r>
            <a:r>
              <a:rPr lang="ro-RO" sz="2100" dirty="0"/>
              <a:t>Participarea la </a:t>
            </a:r>
            <a:r>
              <a:rPr lang="ro-RO" sz="2100" dirty="0" smtClean="0"/>
              <a:t>interacțiuni </a:t>
            </a:r>
            <a:r>
              <a:rPr lang="ro-RO" sz="2100" dirty="0"/>
              <a:t>verbale simple cu mai </a:t>
            </a:r>
            <a:r>
              <a:rPr lang="ro-RO" sz="2100" dirty="0" smtClean="0"/>
              <a:t>mulți </a:t>
            </a:r>
            <a:r>
              <a:rPr lang="ro-RO" sz="2100" dirty="0"/>
              <a:t>interlocutori, având în vedere cantitatea </a:t>
            </a:r>
            <a:r>
              <a:rPr lang="ro-RO" sz="2100" dirty="0" err="1"/>
              <a:t>şi</a:t>
            </a:r>
            <a:r>
              <a:rPr lang="ro-RO" sz="2100" dirty="0"/>
              <a:t> </a:t>
            </a:r>
            <a:r>
              <a:rPr lang="ro-RO" sz="2100" dirty="0" smtClean="0"/>
              <a:t>relevanța informației </a:t>
            </a:r>
            <a:r>
              <a:rPr lang="ro-RO" sz="2100" dirty="0"/>
              <a:t>transmise și primite</a:t>
            </a:r>
          </a:p>
        </p:txBody>
      </p:sp>
    </p:spTree>
    <p:extLst>
      <p:ext uri="{BB962C8B-B14F-4D97-AF65-F5344CB8AC3E}">
        <p14:creationId xmlns="" xmlns:p14="http://schemas.microsoft.com/office/powerpoint/2010/main" val="2573616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2278A04-FFAA-42D6-A142-C228292AA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Competențe specifice ale programei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37F859-626C-46EE-B7D7-43DC985BE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dirty="0"/>
              <a:t>aprobate prin </a:t>
            </a:r>
            <a:r>
              <a:rPr lang="ro-RO" b="1" dirty="0"/>
              <a:t>OMEN nr. 3393/28.02.2017</a:t>
            </a:r>
            <a:endParaRPr lang="ro-RO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D04B40-CEB0-4AB2-82D8-AE7126D58888}"/>
              </a:ext>
            </a:extLst>
          </p:cNvPr>
          <p:cNvSpPr/>
          <p:nvPr/>
        </p:nvSpPr>
        <p:spPr>
          <a:xfrm>
            <a:off x="323528" y="1271591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/>
              <a:t>2.1. Corelarea </a:t>
            </a:r>
            <a:r>
              <a:rPr lang="ro-RO" sz="2400" dirty="0" smtClean="0"/>
              <a:t>informațiilor </a:t>
            </a:r>
            <a:r>
              <a:rPr lang="ro-RO" sz="2400" dirty="0"/>
              <a:t>explicite şi implicite din texte literare și nonliterare, continue, discontinue și multimodale</a:t>
            </a:r>
          </a:p>
          <a:p>
            <a:r>
              <a:rPr lang="ro-RO" sz="2400" dirty="0"/>
              <a:t>2.2. Rezumarea unor texte, cu grade diverse de dificultate</a:t>
            </a:r>
          </a:p>
          <a:p>
            <a:r>
              <a:rPr lang="it-IT" sz="2400" dirty="0"/>
              <a:t>2.3. Prezentarea unor răspunsuri personale, creative şi critice pe marginea unor texte diverse </a:t>
            </a:r>
            <a:endParaRPr lang="ro-RO" sz="2400" dirty="0"/>
          </a:p>
          <a:p>
            <a:r>
              <a:rPr lang="pt-BR" sz="2400" dirty="0"/>
              <a:t>2.4. Manifestarea preocupării de a înţelege diverse tipuri de </a:t>
            </a:r>
            <a:r>
              <a:rPr lang="ro-RO" sz="2400" dirty="0"/>
              <a:t>    </a:t>
            </a:r>
            <a:r>
              <a:rPr lang="pt-BR" sz="2400" dirty="0"/>
              <a:t>texte citite</a:t>
            </a:r>
            <a:endParaRPr lang="ro-RO" sz="2400" dirty="0"/>
          </a:p>
          <a:p>
            <a:r>
              <a:rPr lang="ro-RO" sz="2400" dirty="0"/>
              <a:t>2.5. Identificarea strategiilor de lectură, a volumului și a </a:t>
            </a:r>
          </a:p>
          <a:p>
            <a:r>
              <a:rPr lang="ro-RO" sz="2400" dirty="0"/>
              <a:t>diversității materialelor citite</a:t>
            </a:r>
            <a:endParaRPr lang="ro-RO" sz="2100" dirty="0"/>
          </a:p>
        </p:txBody>
      </p:sp>
    </p:spTree>
    <p:extLst>
      <p:ext uri="{BB962C8B-B14F-4D97-AF65-F5344CB8AC3E}">
        <p14:creationId xmlns="" xmlns:p14="http://schemas.microsoft.com/office/powerpoint/2010/main" val="3030586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2278A04-FFAA-42D6-A142-C228292AA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Competențe specifice ale programei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37F859-626C-46EE-B7D7-43DC985BE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dirty="0"/>
              <a:t>aprobate prin </a:t>
            </a:r>
            <a:r>
              <a:rPr lang="ro-RO" b="1" dirty="0"/>
              <a:t>OMEN nr. 3393/28.02.2017</a:t>
            </a:r>
            <a:endParaRPr lang="ro-RO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D04B40-CEB0-4AB2-82D8-AE7126D58888}"/>
              </a:ext>
            </a:extLst>
          </p:cNvPr>
          <p:cNvSpPr/>
          <p:nvPr/>
        </p:nvSpPr>
        <p:spPr>
          <a:xfrm>
            <a:off x="323528" y="1271591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dirty="0"/>
              <a:t>3.1. Redactarea unui rezumat, a unui text, pe un subiect la </a:t>
            </a:r>
          </a:p>
          <a:p>
            <a:r>
              <a:rPr lang="ro-RO" sz="2400" dirty="0"/>
              <a:t>alegere, având în vedere etapele procesului de scriere și </a:t>
            </a:r>
            <a:endParaRPr lang="ro-RO" sz="2400" dirty="0" smtClean="0"/>
          </a:p>
          <a:p>
            <a:r>
              <a:rPr lang="ro-RO" sz="2400" dirty="0" smtClean="0"/>
              <a:t>structurile </a:t>
            </a:r>
            <a:r>
              <a:rPr lang="ro-RO" sz="2400" dirty="0"/>
              <a:t>specifice, pentru a comunica idei și informații sau pentru a relata experiențe trăite sau imaginate</a:t>
            </a:r>
          </a:p>
          <a:p>
            <a:r>
              <a:rPr lang="ro-RO" sz="2400" dirty="0"/>
              <a:t>3.2. Redactarea, individual şi/sau în echipă, a unui text </a:t>
            </a:r>
            <a:endParaRPr lang="ro-RO" sz="2400" dirty="0" smtClean="0"/>
          </a:p>
          <a:p>
            <a:r>
              <a:rPr lang="ro-RO" sz="2400" dirty="0" smtClean="0"/>
              <a:t>complex</a:t>
            </a:r>
            <a:r>
              <a:rPr lang="ro-RO" sz="2400" dirty="0"/>
              <a:t>, cu integrarea unor tabele</a:t>
            </a:r>
          </a:p>
          <a:p>
            <a:r>
              <a:rPr lang="it-IT" sz="2400" dirty="0"/>
              <a:t>3.3. Adecvarea textului scris la situația și scopul de comunicare</a:t>
            </a:r>
            <a:endParaRPr lang="ro-RO" sz="2400" dirty="0"/>
          </a:p>
          <a:p>
            <a:r>
              <a:rPr lang="ro-RO" sz="2400" dirty="0"/>
              <a:t>3.4. Analizarea dificultăților de redactare, oferind </a:t>
            </a:r>
            <a:r>
              <a:rPr lang="ro-RO" sz="2400" dirty="0" smtClean="0"/>
              <a:t>soluții, </a:t>
            </a:r>
            <a:r>
              <a:rPr lang="ro-RO" sz="2400" dirty="0"/>
              <a:t>pe </a:t>
            </a:r>
            <a:endParaRPr lang="ro-RO" sz="2400" dirty="0" smtClean="0"/>
          </a:p>
          <a:p>
            <a:r>
              <a:rPr lang="ro-RO" sz="2400" dirty="0" smtClean="0"/>
              <a:t>baza </a:t>
            </a:r>
            <a:r>
              <a:rPr lang="ro-RO" sz="2400" dirty="0"/>
              <a:t>criteriilor propuse de profesor şi discutate cu colegii</a:t>
            </a:r>
            <a:endParaRPr lang="ro-RO" sz="2100" dirty="0"/>
          </a:p>
        </p:txBody>
      </p:sp>
    </p:spTree>
    <p:extLst>
      <p:ext uri="{BB962C8B-B14F-4D97-AF65-F5344CB8AC3E}">
        <p14:creationId xmlns="" xmlns:p14="http://schemas.microsoft.com/office/powerpoint/2010/main" val="1813163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2278A04-FFAA-42D6-A142-C228292AA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Competențe specifice ale programei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37F859-626C-46EE-B7D7-43DC985BE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dirty="0"/>
              <a:t>aprobate prin </a:t>
            </a:r>
            <a:r>
              <a:rPr lang="ro-RO" b="1" dirty="0"/>
              <a:t>OMEN nr. 3393/28.02.2017</a:t>
            </a:r>
            <a:endParaRPr lang="ro-RO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D04B40-CEB0-4AB2-82D8-AE7126D58888}"/>
              </a:ext>
            </a:extLst>
          </p:cNvPr>
          <p:cNvSpPr/>
          <p:nvPr/>
        </p:nvSpPr>
        <p:spPr>
          <a:xfrm>
            <a:off x="323528" y="1271591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/>
              <a:t>4.1. Utilizarea structurilor sintactice şi morfologice de bază ale  limbii </a:t>
            </a:r>
            <a:endParaRPr lang="ro-RO" sz="2000" dirty="0" smtClean="0"/>
          </a:p>
          <a:p>
            <a:r>
              <a:rPr lang="ro-RO" sz="2000" dirty="0" smtClean="0"/>
              <a:t>române </a:t>
            </a:r>
            <a:r>
              <a:rPr lang="ro-RO" sz="2000" dirty="0"/>
              <a:t>standard pentru </a:t>
            </a:r>
            <a:r>
              <a:rPr lang="ro-RO" sz="2000" dirty="0" smtClean="0"/>
              <a:t>înțelegerea </a:t>
            </a:r>
            <a:r>
              <a:rPr lang="ro-RO" sz="2000" dirty="0"/>
              <a:t>şi exprimarea corectă şi precisă a </a:t>
            </a:r>
            <a:endParaRPr lang="ro-RO" sz="2000" dirty="0" smtClean="0"/>
          </a:p>
          <a:p>
            <a:r>
              <a:rPr lang="ro-RO" sz="2000" dirty="0" err="1" smtClean="0"/>
              <a:t>intenţiilor</a:t>
            </a:r>
            <a:r>
              <a:rPr lang="ro-RO" sz="2000" dirty="0" smtClean="0"/>
              <a:t> </a:t>
            </a:r>
            <a:r>
              <a:rPr lang="ro-RO" sz="2000" dirty="0"/>
              <a:t>comunicative</a:t>
            </a:r>
          </a:p>
          <a:p>
            <a:r>
              <a:rPr lang="ro-RO" sz="2000" dirty="0"/>
              <a:t>4.2. Aplicarea </a:t>
            </a:r>
            <a:r>
              <a:rPr lang="ro-RO" sz="2000" dirty="0" smtClean="0"/>
              <a:t>conștientă </a:t>
            </a:r>
            <a:r>
              <a:rPr lang="ro-RO" sz="2000" dirty="0"/>
              <a:t>a </a:t>
            </a:r>
            <a:r>
              <a:rPr lang="ro-RO" sz="2000" dirty="0" smtClean="0"/>
              <a:t>achizițiilor </a:t>
            </a:r>
            <a:r>
              <a:rPr lang="ro-RO" sz="2000" dirty="0"/>
              <a:t>lexicale şi semantice de bază, din       </a:t>
            </a:r>
            <a:r>
              <a:rPr lang="ro-RO" sz="2000" dirty="0" smtClean="0"/>
              <a:t>limba </a:t>
            </a:r>
            <a:r>
              <a:rPr lang="ro-RO" sz="2000" dirty="0"/>
              <a:t>română standard, pentru exprimarea corectă a </a:t>
            </a:r>
            <a:r>
              <a:rPr lang="ro-RO" sz="2000" dirty="0" smtClean="0"/>
              <a:t>intenției </a:t>
            </a:r>
            <a:r>
              <a:rPr lang="ro-RO" sz="2000" dirty="0"/>
              <a:t>comunicative</a:t>
            </a:r>
          </a:p>
          <a:p>
            <a:r>
              <a:rPr lang="ro-RO" sz="2000" dirty="0"/>
              <a:t>4.3. Valorificarea </a:t>
            </a:r>
            <a:r>
              <a:rPr lang="ro-RO" sz="2000" dirty="0" smtClean="0"/>
              <a:t>achizițiilor </a:t>
            </a:r>
            <a:r>
              <a:rPr lang="ro-RO" sz="2000" dirty="0"/>
              <a:t>fonetice de bază, în realizarea propriei </a:t>
            </a:r>
            <a:r>
              <a:rPr lang="ro-RO" sz="2000" dirty="0" smtClean="0"/>
              <a:t>pronunții </a:t>
            </a:r>
            <a:r>
              <a:rPr lang="ro-RO" sz="2000" dirty="0"/>
              <a:t>şi scrieri şi pentru evaluarea </a:t>
            </a:r>
            <a:r>
              <a:rPr lang="ro-RO" sz="2000" dirty="0" smtClean="0"/>
              <a:t>pronunției </a:t>
            </a:r>
            <a:r>
              <a:rPr lang="ro-RO" sz="2000" dirty="0"/>
              <a:t>şi scrierii celorlalţi, prin raportarea la normă, cu scopul corectării erorilor în comunicare</a:t>
            </a:r>
          </a:p>
          <a:p>
            <a:r>
              <a:rPr lang="it-IT" sz="2000" dirty="0"/>
              <a:t>4.4. Utilizarea deprinderilor dobândite pentru monitorizarea corectitudinii </a:t>
            </a:r>
            <a:r>
              <a:rPr lang="ro-RO" sz="2000" dirty="0"/>
              <a:t>    </a:t>
            </a:r>
            <a:r>
              <a:rPr lang="it-IT" sz="2000" dirty="0" smtClean="0"/>
              <a:t>comunicării</a:t>
            </a:r>
            <a:r>
              <a:rPr lang="it-IT" sz="2000" dirty="0"/>
              <a:t>, prin raportarea la normă</a:t>
            </a:r>
            <a:endParaRPr lang="ro-RO" sz="2000" dirty="0"/>
          </a:p>
          <a:p>
            <a:r>
              <a:rPr lang="ro-RO" sz="2000" dirty="0"/>
              <a:t>4.5. Redactarea unor texte, valorificând gândirea logică </a:t>
            </a:r>
            <a:r>
              <a:rPr lang="ro-RO" sz="2000" dirty="0" err="1"/>
              <a:t>şi</a:t>
            </a:r>
            <a:r>
              <a:rPr lang="ro-RO" sz="2000" dirty="0"/>
              <a:t> </a:t>
            </a:r>
            <a:r>
              <a:rPr lang="ro-RO" sz="2000" dirty="0" smtClean="0"/>
              <a:t>competenta         </a:t>
            </a:r>
            <a:r>
              <a:rPr lang="ro-RO" sz="2000" dirty="0"/>
              <a:t>lingvistică, în procesul de </a:t>
            </a:r>
            <a:r>
              <a:rPr lang="ro-RO" sz="2000" dirty="0" smtClean="0"/>
              <a:t>învățare </a:t>
            </a:r>
            <a:r>
              <a:rPr lang="ro-RO" sz="2000" dirty="0"/>
              <a:t>pe tot parcursul vieţii</a:t>
            </a:r>
          </a:p>
        </p:txBody>
      </p:sp>
    </p:spTree>
    <p:extLst>
      <p:ext uri="{BB962C8B-B14F-4D97-AF65-F5344CB8AC3E}">
        <p14:creationId xmlns="" xmlns:p14="http://schemas.microsoft.com/office/powerpoint/2010/main" val="1514388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82278A04-FFAA-42D6-A142-C228292AAD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Competențe specifice ale programei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837F859-626C-46EE-B7D7-43DC985BEE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o-RO" dirty="0"/>
              <a:t>aprobate prin </a:t>
            </a:r>
            <a:r>
              <a:rPr lang="ro-RO" b="1" dirty="0"/>
              <a:t>OMEN nr. 3393/28.02.2017</a:t>
            </a:r>
            <a:endParaRPr lang="ro-RO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9D04B40-CEB0-4AB2-82D8-AE7126D58888}"/>
              </a:ext>
            </a:extLst>
          </p:cNvPr>
          <p:cNvSpPr/>
          <p:nvPr/>
        </p:nvSpPr>
        <p:spPr>
          <a:xfrm>
            <a:off x="323528" y="1910030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000" dirty="0"/>
              <a:t>5.1. Investigarea unor obiceiuri și tradiții românești și ale unor comunități </a:t>
            </a:r>
          </a:p>
          <a:p>
            <a:r>
              <a:rPr lang="ro-RO" sz="2000" dirty="0"/>
              <a:t>etnice de pe teritoriul României</a:t>
            </a:r>
          </a:p>
          <a:p>
            <a:r>
              <a:rPr lang="it-IT" sz="2000" dirty="0"/>
              <a:t>5.2. Analiza unor elemente comune identificate în cultura proprie și în </a:t>
            </a:r>
            <a:endParaRPr lang="ro-RO" sz="2000" dirty="0"/>
          </a:p>
          <a:p>
            <a:r>
              <a:rPr lang="it-IT" sz="2000" dirty="0"/>
              <a:t>cultura altor popoare</a:t>
            </a:r>
            <a:endParaRPr lang="ro-RO" sz="2000" dirty="0"/>
          </a:p>
        </p:txBody>
      </p:sp>
    </p:spTree>
    <p:extLst>
      <p:ext uri="{BB962C8B-B14F-4D97-AF65-F5344CB8AC3E}">
        <p14:creationId xmlns="" xmlns:p14="http://schemas.microsoft.com/office/powerpoint/2010/main" val="4281772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10A55D8-7CFA-4A29-85C7-1A7E31A92A87}"/>
              </a:ext>
            </a:extLst>
          </p:cNvPr>
          <p:cNvSpPr/>
          <p:nvPr/>
        </p:nvSpPr>
        <p:spPr>
          <a:xfrm>
            <a:off x="4355976" y="220241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/>
              <a:t>CONCLUZII</a:t>
            </a:r>
            <a:endParaRPr lang="ro-RO" b="1" dirty="0"/>
          </a:p>
        </p:txBody>
      </p:sp>
    </p:spTree>
    <p:extLst>
      <p:ext uri="{BB962C8B-B14F-4D97-AF65-F5344CB8AC3E}">
        <p14:creationId xmlns="" xmlns:p14="http://schemas.microsoft.com/office/powerpoint/2010/main" val="378141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9486352-2F20-4584-9883-D0F227AE8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D155F2-02CB-4391-9B0D-A760B3356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62BB238-FDCC-4FC0-963E-931760EA4823}"/>
              </a:ext>
            </a:extLst>
          </p:cNvPr>
          <p:cNvSpPr/>
          <p:nvPr/>
        </p:nvSpPr>
        <p:spPr>
          <a:xfrm>
            <a:off x="611560" y="1263731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Din perspectiva demersului </a:t>
            </a:r>
            <a:r>
              <a:rPr lang="ro-RO" dirty="0" err="1"/>
              <a:t>educaţional</a:t>
            </a:r>
            <a:r>
              <a:rPr lang="ro-RO" dirty="0"/>
              <a:t> centrat pe </a:t>
            </a:r>
            <a:r>
              <a:rPr lang="ro-RO" dirty="0" err="1"/>
              <a:t>competenţe</a:t>
            </a:r>
            <a:r>
              <a:rPr lang="ro-RO" dirty="0"/>
              <a:t> și pe nevoile     elevului, </a:t>
            </a:r>
            <a:r>
              <a:rPr lang="ro-RO" b="1" dirty="0"/>
              <a:t>programa </a:t>
            </a:r>
            <a:r>
              <a:rPr lang="ro-RO" b="1" dirty="0" err="1"/>
              <a:t>şcolarặ</a:t>
            </a:r>
            <a:r>
              <a:rPr lang="ro-RO" b="1" dirty="0"/>
              <a:t> pentru Limba și literatura română recomandă</a:t>
            </a:r>
            <a:r>
              <a:rPr lang="ro-RO" dirty="0"/>
              <a:t>:</a:t>
            </a:r>
            <a:r>
              <a:rPr lang="en-US" dirty="0"/>
              <a:t/>
            </a:r>
            <a:br>
              <a:rPr lang="en-US" dirty="0"/>
            </a:br>
            <a:endParaRPr lang="ro-RO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201D67-4DDB-4C98-8C31-81F55E6EF52D}"/>
              </a:ext>
            </a:extLst>
          </p:cNvPr>
          <p:cNvSpPr/>
          <p:nvPr/>
        </p:nvSpPr>
        <p:spPr>
          <a:xfrm>
            <a:off x="1115616" y="2004179"/>
            <a:ext cx="784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proiectarea curriculară centrată pe </a:t>
            </a:r>
            <a:r>
              <a:rPr lang="ro-RO" dirty="0" err="1"/>
              <a:t>competenţe</a:t>
            </a:r>
            <a:r>
              <a:rPr lang="ro-RO" dirty="0"/>
              <a:t> şi dezvoltarea unei </a:t>
            </a:r>
          </a:p>
          <a:p>
            <a:r>
              <a:rPr lang="ro-RO" dirty="0"/>
              <a:t>strategii didactice care să urmărească formarea acestor </a:t>
            </a:r>
            <a:r>
              <a:rPr lang="ro-RO" dirty="0" err="1"/>
              <a:t>competenţe</a:t>
            </a:r>
            <a:r>
              <a:rPr lang="ro-RO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utilizarea cu </a:t>
            </a:r>
            <a:r>
              <a:rPr lang="ro-RO" dirty="0" err="1"/>
              <a:t>preponderenţă</a:t>
            </a:r>
            <a:r>
              <a:rPr lang="ro-RO" dirty="0"/>
              <a:t> a evaluării continue, formative;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dozarea </a:t>
            </a:r>
            <a:r>
              <a:rPr lang="ro-RO" dirty="0" err="1"/>
              <a:t>conţinuturilor</a:t>
            </a:r>
            <a:r>
              <a:rPr lang="ro-RO" dirty="0"/>
              <a:t> predării în funcţie de nevoile de comunicare ale </a:t>
            </a:r>
          </a:p>
          <a:p>
            <a:r>
              <a:rPr lang="ro-RO" dirty="0"/>
              <a:t>celui care </a:t>
            </a:r>
            <a:r>
              <a:rPr lang="ro-RO" dirty="0" err="1"/>
              <a:t>învaţă</a:t>
            </a:r>
            <a:r>
              <a:rPr lang="ro-RO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corelarea </a:t>
            </a:r>
            <a:r>
              <a:rPr lang="ro-RO" dirty="0" err="1"/>
              <a:t>competenţelor</a:t>
            </a:r>
            <a:r>
              <a:rPr lang="ro-RO" dirty="0"/>
              <a:t> specifice cu o serie de forme de prezentare a   </a:t>
            </a:r>
            <a:r>
              <a:rPr lang="ro-RO" dirty="0" err="1"/>
              <a:t>conţinuturilor</a:t>
            </a:r>
            <a:r>
              <a:rPr lang="ro-RO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utilizarea, alături de formele şi instrumentele clasice de evaluare şi unor  forme şi instrumente complementare, aşa cum sunt: proiectul, portofoliul, autoevaluarea, evaluarea în perechi, observarea sistematică a </a:t>
            </a:r>
            <a:r>
              <a:rPr lang="ro-RO" dirty="0" err="1"/>
              <a:t>activităţii</a:t>
            </a:r>
            <a:r>
              <a:rPr lang="ro-RO" dirty="0"/>
              <a:t> şi a comportamentului elevilor;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922052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0BB6FE4D-7386-419E-915D-809FBE5D9A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948F9AB-4C4A-4BAE-BF2F-3CAEC9D545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FF592B8-96D0-4C19-97A2-9D797E73FFB0}"/>
              </a:ext>
            </a:extLst>
          </p:cNvPr>
          <p:cNvSpPr/>
          <p:nvPr/>
        </p:nvSpPr>
        <p:spPr>
          <a:xfrm>
            <a:off x="395536" y="1551763"/>
            <a:ext cx="8748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corelarea directă a rezultatelor evaluării cu </a:t>
            </a:r>
            <a:r>
              <a:rPr lang="ro-RO" dirty="0" err="1"/>
              <a:t>competenţele</a:t>
            </a:r>
            <a:r>
              <a:rPr lang="ro-RO" dirty="0"/>
              <a:t> specifice vizate de </a:t>
            </a:r>
          </a:p>
          <a:p>
            <a:r>
              <a:rPr lang="ro-RO" dirty="0"/>
              <a:t>    programa </a:t>
            </a:r>
            <a:r>
              <a:rPr lang="ro-RO" dirty="0" err="1"/>
              <a:t>şcolară</a:t>
            </a:r>
            <a:r>
              <a:rPr lang="ro-RO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valorizarea rezultatelor </a:t>
            </a:r>
            <a:r>
              <a:rPr lang="ro-RO" dirty="0" err="1"/>
              <a:t>învăţării</a:t>
            </a:r>
            <a:r>
              <a:rPr lang="ro-RO" dirty="0"/>
              <a:t> prin raportarea la progresul </a:t>
            </a:r>
            <a:r>
              <a:rPr lang="ro-RO" dirty="0" err="1"/>
              <a:t>şcolar</a:t>
            </a:r>
            <a:r>
              <a:rPr lang="ro-RO" dirty="0"/>
              <a:t> al fiecărui elev;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 err="1"/>
              <a:t>recunoaşterea</a:t>
            </a:r>
            <a:r>
              <a:rPr lang="ro-RO" dirty="0"/>
              <a:t>, la nivelul evaluării, a </a:t>
            </a:r>
            <a:r>
              <a:rPr lang="ro-RO" dirty="0" err="1"/>
              <a:t>experienţelor</a:t>
            </a:r>
            <a:r>
              <a:rPr lang="ro-RO" dirty="0"/>
              <a:t> de </a:t>
            </a:r>
            <a:r>
              <a:rPr lang="ro-RO" dirty="0" err="1"/>
              <a:t>învăţare</a:t>
            </a:r>
            <a:r>
              <a:rPr lang="ro-RO" dirty="0"/>
              <a:t> şi a </a:t>
            </a:r>
            <a:r>
              <a:rPr lang="ro-RO" dirty="0" err="1"/>
              <a:t>competenţelor</a:t>
            </a:r>
            <a:r>
              <a:rPr lang="ro-RO" dirty="0"/>
              <a:t> dobândite în contexte non-formale sau informale;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asigurarea </a:t>
            </a:r>
            <a:r>
              <a:rPr lang="ro-RO" dirty="0" err="1"/>
              <a:t>continuităţii</a:t>
            </a:r>
            <a:r>
              <a:rPr lang="ro-RO" dirty="0"/>
              <a:t> şi a progresiei de la o clasă la alta, </a:t>
            </a:r>
            <a:r>
              <a:rPr lang="ro-RO" dirty="0" err="1"/>
              <a:t>ţinând</a:t>
            </a:r>
            <a:r>
              <a:rPr lang="ro-RO" dirty="0"/>
              <a:t> cont de             </a:t>
            </a:r>
            <a:r>
              <a:rPr lang="ro-RO" dirty="0" err="1"/>
              <a:t>competenţele</a:t>
            </a:r>
            <a:r>
              <a:rPr lang="ro-RO" dirty="0"/>
              <a:t> care se formează la elevi;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asigurarea unui demers didactic personalizat, instrumentul acestuia fiind unitatea de </a:t>
            </a:r>
            <a:r>
              <a:rPr lang="ro-RO" dirty="0" err="1"/>
              <a:t>învăţare</a:t>
            </a:r>
            <a:r>
              <a:rPr lang="ro-RO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dirty="0"/>
              <a:t>dezvoltarea </a:t>
            </a:r>
            <a:r>
              <a:rPr lang="ro-RO" dirty="0" err="1"/>
              <a:t>abilităţilor</a:t>
            </a:r>
            <a:r>
              <a:rPr lang="ro-RO" dirty="0"/>
              <a:t> de comunicare ale elevilor în contextul realităţii lor imediate</a:t>
            </a:r>
            <a:r>
              <a:rPr lang="en-US" dirty="0"/>
              <a:t/>
            </a:r>
            <a:br>
              <a:rPr lang="en-US" dirty="0"/>
            </a:b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222610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cxnSpLocks/>
            <a:endCxn id="10" idx="4"/>
          </p:cNvCxnSpPr>
          <p:nvPr/>
        </p:nvCxnSpPr>
        <p:spPr>
          <a:xfrm flipV="1">
            <a:off x="5541477" y="2473670"/>
            <a:ext cx="62788" cy="850102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  <a:endCxn id="9" idx="4"/>
          </p:cNvCxnSpPr>
          <p:nvPr/>
        </p:nvCxnSpPr>
        <p:spPr>
          <a:xfrm flipH="1" flipV="1">
            <a:off x="4298979" y="2846378"/>
            <a:ext cx="819112" cy="65821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5"/>
          </p:cNvCxnSpPr>
          <p:nvPr/>
        </p:nvCxnSpPr>
        <p:spPr>
          <a:xfrm flipH="1" flipV="1">
            <a:off x="3865511" y="3435630"/>
            <a:ext cx="1156992" cy="583206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7" idx="6"/>
          </p:cNvCxnSpPr>
          <p:nvPr/>
        </p:nvCxnSpPr>
        <p:spPr>
          <a:xfrm flipH="1" flipV="1">
            <a:off x="3079703" y="4174893"/>
            <a:ext cx="2325181" cy="24117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>
                <a:latin typeface="Calisto MT" panose="02040603050505030304" pitchFamily="18" charset="0"/>
              </a:rPr>
              <a:t>PRIORITĂȚI EDUCAȚIONALE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4788024" y="3430488"/>
            <a:ext cx="1346448" cy="13464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215607" y="3742845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3127959" y="2698078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3866931" y="1982282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172217" y="1609574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arallelogram 15"/>
          <p:cNvSpPr/>
          <p:nvPr/>
        </p:nvSpPr>
        <p:spPr>
          <a:xfrm rot="16200000">
            <a:off x="5188898" y="3808903"/>
            <a:ext cx="544699" cy="58961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46639" y="4463286"/>
            <a:ext cx="379736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1400" b="1" dirty="0">
                <a:latin typeface="Calisto MT" panose="02040603050505030304" pitchFamily="18" charset="0"/>
              </a:rPr>
              <a:t>PREDAREA – ÎNVĂȚAREA – FORMAREA    COMPETENȚELOR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05608" y="3430487"/>
            <a:ext cx="1873860" cy="1246495"/>
            <a:chOff x="3017859" y="4363106"/>
            <a:chExt cx="2028501" cy="1246495"/>
          </a:xfrm>
        </p:grpSpPr>
        <p:sp>
          <p:nvSpPr>
            <p:cNvPr id="16" name="TextBox 15"/>
            <p:cNvSpPr txBox="1"/>
            <p:nvPr/>
          </p:nvSpPr>
          <p:spPr>
            <a:xfrm>
              <a:off x="3058797" y="4778604"/>
              <a:ext cx="198756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ro-RO" sz="1200" dirty="0">
                  <a:latin typeface="Calisto MT" panose="02040603050505030304" pitchFamily="18" charset="0"/>
                </a:rPr>
                <a:t>Utilizarea elementelor de noutate (input audio – video, sarcini de lucru di-versificate, atractive etc.)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18858" y="1306718"/>
            <a:ext cx="8425140" cy="2628041"/>
            <a:chOff x="3017859" y="2989661"/>
            <a:chExt cx="5760271" cy="2628041"/>
          </a:xfrm>
        </p:grpSpPr>
        <p:sp>
          <p:nvSpPr>
            <p:cNvPr id="19" name="TextBox 18"/>
            <p:cNvSpPr txBox="1"/>
            <p:nvPr/>
          </p:nvSpPr>
          <p:spPr>
            <a:xfrm>
              <a:off x="7051091" y="2989661"/>
              <a:ext cx="125968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1200" b="1" dirty="0" err="1">
                  <a:latin typeface="Calisto MT" panose="02040603050505030304" pitchFamily="18" charset="0"/>
                </a:rPr>
                <a:t>Centrarea</a:t>
              </a:r>
              <a:r>
                <a:rPr lang="en-US" sz="1200" b="1" dirty="0">
                  <a:latin typeface="Calisto MT" panose="02040603050505030304" pitchFamily="18" charset="0"/>
                </a:rPr>
                <a:t> pre</a:t>
              </a:r>
              <a:r>
                <a:rPr lang="ro-RO" sz="1200" b="1" dirty="0">
                  <a:latin typeface="Calisto MT" panose="02040603050505030304" pitchFamily="18" charset="0"/>
                </a:rPr>
                <a:t>dării </a:t>
              </a:r>
              <a:r>
                <a:rPr lang="ro-RO" sz="1200" b="1">
                  <a:latin typeface="Calisto MT" panose="02040603050505030304" pitchFamily="18" charset="0"/>
                </a:rPr>
                <a:t>pe     formarea  </a:t>
              </a:r>
              <a:r>
                <a:rPr lang="ro-RO" sz="1200" b="1" dirty="0">
                  <a:latin typeface="Calisto MT" panose="02040603050505030304" pitchFamily="18" charset="0"/>
                </a:rPr>
                <a:t>competențelor</a:t>
              </a:r>
              <a:endParaRPr lang="en-US" altLang="ko-KR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017859" y="4363106"/>
              <a:ext cx="187081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5955AC55-AD75-45FF-A326-5654FE7D32BC}"/>
                </a:ext>
              </a:extLst>
            </p:cNvPr>
            <p:cNvSpPr txBox="1"/>
            <p:nvPr/>
          </p:nvSpPr>
          <p:spPr>
            <a:xfrm>
              <a:off x="7009985" y="4971371"/>
              <a:ext cx="176814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ro-RO" sz="1200" dirty="0">
                  <a:latin typeface="Calisto MT" panose="02040603050505030304" pitchFamily="18" charset="0"/>
                </a:rPr>
                <a:t>Crearea unor contexte de învățare care să determine exprimarea            perspectivei personale și creativitatea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30662" y="1876891"/>
            <a:ext cx="322885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o-RO" sz="1200" dirty="0">
                <a:latin typeface="Calisto MT" panose="02040603050505030304" pitchFamily="18" charset="0"/>
              </a:rPr>
              <a:t>Elaborarea unor sarcini de lucru care să evite simpla reproducere a unor informații, a            regulilor gramaticale, a canoanelor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47864" y="1358064"/>
            <a:ext cx="278660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o-RO" sz="1200" b="1" dirty="0">
                <a:latin typeface="Calisto MT" panose="02040603050505030304" pitchFamily="18" charset="0"/>
              </a:rPr>
              <a:t>Relaționarea formării competențelor cu evaluarea acestora</a:t>
            </a:r>
            <a:endParaRPr lang="en-US" sz="1200" b="1" dirty="0">
              <a:latin typeface="Calisto MT" panose="02040603050505030304" pitchFamily="18" charset="0"/>
            </a:endParaRPr>
          </a:p>
        </p:txBody>
      </p:sp>
      <p:sp>
        <p:nvSpPr>
          <p:cNvPr id="27" name="Rectangle 30"/>
          <p:cNvSpPr/>
          <p:nvPr/>
        </p:nvSpPr>
        <p:spPr>
          <a:xfrm>
            <a:off x="5445660" y="188348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Parallelogram 15"/>
          <p:cNvSpPr/>
          <p:nvPr/>
        </p:nvSpPr>
        <p:spPr>
          <a:xfrm rot="16200000">
            <a:off x="4094526" y="2193017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6"/>
          <p:cNvSpPr/>
          <p:nvPr/>
        </p:nvSpPr>
        <p:spPr>
          <a:xfrm rot="2700000">
            <a:off x="3427046" y="289175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9"/>
          <p:cNvSpPr/>
          <p:nvPr/>
        </p:nvSpPr>
        <p:spPr>
          <a:xfrm>
            <a:off x="2467592" y="3975163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63B016AC-F689-4302-BA83-91023646169A}"/>
              </a:ext>
            </a:extLst>
          </p:cNvPr>
          <p:cNvCxnSpPr>
            <a:cxnSpLocks/>
            <a:endCxn id="36" idx="3"/>
          </p:cNvCxnSpPr>
          <p:nvPr/>
        </p:nvCxnSpPr>
        <p:spPr>
          <a:xfrm flipV="1">
            <a:off x="5878203" y="2477182"/>
            <a:ext cx="562949" cy="1002445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BA5CDED4-0994-4C97-82BB-4EC22B1F5642}"/>
              </a:ext>
            </a:extLst>
          </p:cNvPr>
          <p:cNvSpPr/>
          <p:nvPr/>
        </p:nvSpPr>
        <p:spPr>
          <a:xfrm>
            <a:off x="6314608" y="1739630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Rectangle 16">
            <a:extLst>
              <a:ext uri="{FF2B5EF4-FFF2-40B4-BE49-F238E27FC236}">
                <a16:creationId xmlns="" xmlns:a16="http://schemas.microsoft.com/office/drawing/2014/main" id="{DF3F0083-A508-4F87-A9E9-D0621E167594}"/>
              </a:ext>
            </a:extLst>
          </p:cNvPr>
          <p:cNvSpPr/>
          <p:nvPr/>
        </p:nvSpPr>
        <p:spPr>
          <a:xfrm rot="2700000">
            <a:off x="6613695" y="19333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A821548D-EF8C-49F0-B9A1-45D275C240EC}"/>
              </a:ext>
            </a:extLst>
          </p:cNvPr>
          <p:cNvSpPr txBox="1"/>
          <p:nvPr/>
        </p:nvSpPr>
        <p:spPr>
          <a:xfrm>
            <a:off x="408539" y="2712374"/>
            <a:ext cx="2695524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200" b="1" dirty="0" err="1">
                <a:latin typeface="Calisto MT" panose="02040603050505030304" pitchFamily="18" charset="0"/>
              </a:rPr>
              <a:t>Accentuarea</a:t>
            </a:r>
            <a:r>
              <a:rPr lang="en-US" sz="1200" b="1" dirty="0">
                <a:latin typeface="Calisto MT" panose="02040603050505030304" pitchFamily="18" charset="0"/>
              </a:rPr>
              <a:t> </a:t>
            </a:r>
            <a:r>
              <a:rPr lang="en-US" sz="1200" b="1" dirty="0" err="1">
                <a:latin typeface="Calisto MT" panose="02040603050505030304" pitchFamily="18" charset="0"/>
              </a:rPr>
              <a:t>dimensiunii</a:t>
            </a:r>
            <a:r>
              <a:rPr lang="en-US" sz="1200" b="1" dirty="0">
                <a:latin typeface="Calisto MT" panose="02040603050505030304" pitchFamily="18" charset="0"/>
              </a:rPr>
              <a:t> con</a:t>
            </a:r>
            <a:r>
              <a:rPr lang="ro-RO" sz="1200" b="1" dirty="0">
                <a:latin typeface="Calisto MT" panose="02040603050505030304" pitchFamily="18" charset="0"/>
              </a:rPr>
              <a:t>ș</a:t>
            </a:r>
            <a:r>
              <a:rPr lang="en-US" sz="1200" b="1" dirty="0" err="1">
                <a:latin typeface="Calisto MT" panose="02040603050505030304" pitchFamily="18" charset="0"/>
              </a:rPr>
              <a:t>tiente</a:t>
            </a:r>
            <a:r>
              <a:rPr lang="en-US" sz="1200" b="1" dirty="0">
                <a:latin typeface="Calisto MT" panose="02040603050505030304" pitchFamily="18" charset="0"/>
              </a:rPr>
              <a:t> a </a:t>
            </a:r>
            <a:r>
              <a:rPr lang="ro-RO" sz="1200" b="1" dirty="0">
                <a:latin typeface="Calisto MT" panose="02040603050505030304" pitchFamily="18" charset="0"/>
              </a:rPr>
              <a:t>î</a:t>
            </a:r>
            <a:r>
              <a:rPr lang="en-US" sz="1200" b="1" dirty="0" err="1">
                <a:latin typeface="Calisto MT" panose="02040603050505030304" pitchFamily="18" charset="0"/>
              </a:rPr>
              <a:t>nv</a:t>
            </a:r>
            <a:r>
              <a:rPr lang="ro-RO" sz="1200" b="1" dirty="0" err="1">
                <a:latin typeface="Calisto MT" panose="02040603050505030304" pitchFamily="18" charset="0"/>
              </a:rPr>
              <a:t>ăță</a:t>
            </a:r>
            <a:r>
              <a:rPr lang="en-US" sz="1200" b="1" dirty="0" err="1">
                <a:latin typeface="Calisto MT" panose="02040603050505030304" pitchFamily="18" charset="0"/>
              </a:rPr>
              <a:t>rii</a:t>
            </a:r>
            <a:r>
              <a:rPr lang="ro-RO" sz="1200" b="1" dirty="0">
                <a:latin typeface="Calisto MT" panose="02040603050505030304" pitchFamily="18" charset="0"/>
              </a:rPr>
              <a:t>, </a:t>
            </a:r>
            <a:r>
              <a:rPr lang="ro-RO" sz="1200" dirty="0">
                <a:latin typeface="Calisto MT" panose="02040603050505030304" pitchFamily="18" charset="0"/>
              </a:rPr>
              <a:t>prin proiectarea activităților de învățare care să stimuleze gândirea critică și creativă a elevilor;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8F811F95-73AD-4C42-8B3F-53F1D24B5BB5}"/>
              </a:ext>
            </a:extLst>
          </p:cNvPr>
          <p:cNvCxnSpPr>
            <a:cxnSpLocks/>
          </p:cNvCxnSpPr>
          <p:nvPr/>
        </p:nvCxnSpPr>
        <p:spPr>
          <a:xfrm flipV="1">
            <a:off x="5954600" y="2957162"/>
            <a:ext cx="1246664" cy="785684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A2A2CFB4-1870-4F28-8B4D-FABE1F96B4F0}"/>
              </a:ext>
            </a:extLst>
          </p:cNvPr>
          <p:cNvSpPr/>
          <p:nvPr/>
        </p:nvSpPr>
        <p:spPr>
          <a:xfrm>
            <a:off x="7281364" y="2377115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Parallelogram 15">
            <a:extLst>
              <a:ext uri="{FF2B5EF4-FFF2-40B4-BE49-F238E27FC236}">
                <a16:creationId xmlns="" xmlns:a16="http://schemas.microsoft.com/office/drawing/2014/main" id="{CE408521-AEFF-4C1B-960C-57DCE775000E}"/>
              </a:ext>
            </a:extLst>
          </p:cNvPr>
          <p:cNvSpPr/>
          <p:nvPr/>
        </p:nvSpPr>
        <p:spPr>
          <a:xfrm rot="16200000">
            <a:off x="7508959" y="2587850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47333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946235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Programa clasa a VI-a – abordare comparativă</a:t>
            </a:r>
          </a:p>
          <a:p>
            <a:pPr algn="ctr"/>
            <a:r>
              <a:rPr lang="ro-RO" sz="2400" dirty="0" smtClean="0"/>
              <a:t>Competențe </a:t>
            </a:r>
            <a:r>
              <a:rPr lang="ro-RO" sz="2400" dirty="0"/>
              <a:t>generale, sociale și civice </a:t>
            </a:r>
          </a:p>
          <a:p>
            <a:endParaRPr lang="ro-RO" dirty="0"/>
          </a:p>
        </p:txBody>
      </p:sp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19331" y="73467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Parallelogram 15">
            <a:extLst>
              <a:ext uri="{FF2B5EF4-FFF2-40B4-BE49-F238E27FC236}">
                <a16:creationId xmlns="" xmlns:a16="http://schemas.microsoft.com/office/drawing/2014/main" id="{6DEDA4AE-0259-4063-844A-0D01E41A2EDA}"/>
              </a:ext>
            </a:extLst>
          </p:cNvPr>
          <p:cNvSpPr/>
          <p:nvPr/>
        </p:nvSpPr>
        <p:spPr>
          <a:xfrm rot="16200000">
            <a:off x="30405" y="1906818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A60402-A8CA-40A4-A79C-EA4BBD52EB9E}"/>
              </a:ext>
            </a:extLst>
          </p:cNvPr>
          <p:cNvSpPr/>
          <p:nvPr/>
        </p:nvSpPr>
        <p:spPr>
          <a:xfrm rot="2700000">
            <a:off x="143156" y="1334696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547564"/>
              </p:ext>
            </p:extLst>
          </p:nvPr>
        </p:nvGraphicFramePr>
        <p:xfrm>
          <a:off x="602408" y="1216291"/>
          <a:ext cx="8446212" cy="3490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2263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4363949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472700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705489">
                <a:tc>
                  <a:txBody>
                    <a:bodyPr/>
                    <a:lstStyle/>
                    <a:p>
                      <a:r>
                        <a:rPr lang="ro-RO" sz="1600" dirty="0"/>
                        <a:t>1. Receptarea mesajului oral în diferite      </a:t>
                      </a:r>
                      <a:r>
                        <a:rPr lang="ro-RO" sz="1600" dirty="0" smtClean="0"/>
                        <a:t>situații </a:t>
                      </a:r>
                      <a:r>
                        <a:rPr lang="ro-RO" sz="1600" dirty="0"/>
                        <a:t>de comunicare  </a:t>
                      </a:r>
                    </a:p>
                    <a:p>
                      <a:r>
                        <a:rPr lang="ro-RO" sz="1600" dirty="0"/>
                        <a:t>2. Utilizarea corectă şi adecvată a limbii     române în producerea de mesaje orale </a:t>
                      </a:r>
                      <a:r>
                        <a:rPr lang="ro-RO" sz="1600" dirty="0" smtClean="0"/>
                        <a:t>în </a:t>
                      </a:r>
                    </a:p>
                    <a:p>
                      <a:r>
                        <a:rPr lang="ro-RO" sz="1600" dirty="0" err="1" smtClean="0"/>
                        <a:t>situaţii</a:t>
                      </a:r>
                      <a:r>
                        <a:rPr lang="ro-RO" sz="1600" dirty="0" smtClean="0"/>
                        <a:t> </a:t>
                      </a:r>
                      <a:r>
                        <a:rPr lang="ro-RO" sz="1600" dirty="0"/>
                        <a:t>de comunicare monologată și </a:t>
                      </a:r>
                      <a:endParaRPr lang="ro-RO" sz="1600" dirty="0" smtClean="0"/>
                    </a:p>
                    <a:p>
                      <a:r>
                        <a:rPr lang="ro-RO" sz="1600" dirty="0" smtClean="0"/>
                        <a:t>dialogată</a:t>
                      </a:r>
                      <a:endParaRPr lang="ro-RO" sz="1600" dirty="0"/>
                    </a:p>
                    <a:p>
                      <a:r>
                        <a:rPr lang="ro-RO" sz="1600" dirty="0"/>
                        <a:t>3. Receptarea  mesajului scris, din texte      literare și nonliterare, în scopuri diverse  </a:t>
                      </a:r>
                    </a:p>
                    <a:p>
                      <a:r>
                        <a:rPr lang="ro-RO" sz="1600" dirty="0"/>
                        <a:t>4. Utilizarea corectă şi adecvată a limbii     române în </a:t>
                      </a:r>
                      <a:r>
                        <a:rPr lang="ro-RO" sz="1600" dirty="0" smtClean="0"/>
                        <a:t>producerea </a:t>
                      </a:r>
                      <a:r>
                        <a:rPr lang="ro-RO" sz="1600" dirty="0"/>
                        <a:t>de mesaje scrise,     în diferite contexte de realizare, cu scopuri diverse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1. Participarea la </a:t>
                      </a:r>
                      <a:r>
                        <a:rPr lang="ro-RO" sz="1600" dirty="0" err="1"/>
                        <a:t>interacţiuni</a:t>
                      </a:r>
                      <a:r>
                        <a:rPr lang="ro-RO" sz="1600" dirty="0"/>
                        <a:t> verbale în          diverse </a:t>
                      </a:r>
                      <a:r>
                        <a:rPr lang="ro-RO" sz="1600" dirty="0" err="1"/>
                        <a:t>situaţii</a:t>
                      </a:r>
                      <a:r>
                        <a:rPr lang="ro-RO" sz="1600" dirty="0"/>
                        <a:t> de comunicare, prin receptarea şi producerea textului oral</a:t>
                      </a:r>
                    </a:p>
                    <a:p>
                      <a:r>
                        <a:rPr lang="ro-RO" sz="1600" dirty="0"/>
                        <a:t>2. Receptarea textului scris de diverse tipuri</a:t>
                      </a:r>
                    </a:p>
                    <a:p>
                      <a:r>
                        <a:rPr lang="ro-RO" sz="1600" dirty="0"/>
                        <a:t>3. Redactarea textului scris de diverse tipuri</a:t>
                      </a:r>
                    </a:p>
                    <a:p>
                      <a:r>
                        <a:rPr lang="ro-RO" sz="1600" dirty="0"/>
                        <a:t>4. Utilizarea corectă, adecvată şi eficientă a    limbii în procesul comunicării orale și scrise</a:t>
                      </a:r>
                    </a:p>
                    <a:p>
                      <a:r>
                        <a:rPr lang="ro-RO" sz="1600" dirty="0"/>
                        <a:t>5. Exprimarea identității lingvistice și culturale proprii în context național și internațional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29127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o-RO" sz="2800" dirty="0"/>
              <a:t>Programa clasa a VI-a – abordare comparativă</a:t>
            </a:r>
          </a:p>
          <a:p>
            <a:pPr algn="ctr"/>
            <a:r>
              <a:rPr lang="ro-RO" sz="2800" dirty="0"/>
              <a:t>Conținuturi - COMUNICARE ORALĂ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35537" y="69917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="" xmlns:a16="http://schemas.microsoft.com/office/drawing/2014/main" id="{3C328EE8-8A61-4BA2-BF17-7EE6ABE37576}"/>
              </a:ext>
            </a:extLst>
          </p:cNvPr>
          <p:cNvSpPr/>
          <p:nvPr/>
        </p:nvSpPr>
        <p:spPr>
          <a:xfrm flipH="1">
            <a:off x="207935" y="1379137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9207870"/>
              </p:ext>
            </p:extLst>
          </p:nvPr>
        </p:nvGraphicFramePr>
        <p:xfrm>
          <a:off x="625290" y="1150673"/>
          <a:ext cx="8211830" cy="3666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6750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3905080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412965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OMEN nr. 3393/ 28.02.2017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3253434">
                <a:tc>
                  <a:txBody>
                    <a:bodyPr/>
                    <a:lstStyle/>
                    <a:p>
                      <a:r>
                        <a:rPr lang="ro-RO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Structurarea textului oral.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Ordonarea ideilor în comunicare (actualizare).</a:t>
                      </a:r>
                    </a:p>
                    <a:p>
                      <a:r>
                        <a:rPr lang="ro-RO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Textul dialogat și cel monologat.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Organizarea replicilor într-un dialog       complex. Adaptarea la interlocutor.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*Modalităţi de conectare a elementelor  nonverbale la cele verbale.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Monologul: text narativ, text descriptiv,    text informativ.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Rezumatul oral (actualizare).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Contextul de comunicare: locul şi momentul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interacţiunii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relaţia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dintre  interlocutori, identitatea interlocutori-lor,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cunoştinţele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comune legate de   tema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discuţiei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Dicţia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importanța ei în </a:t>
                      </a:r>
                      <a:endParaRPr lang="ro-RO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interacțiunile verbale </a:t>
                      </a:r>
                    </a:p>
                    <a:p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Strategii de concepere și de </a:t>
                      </a:r>
                      <a:endParaRPr lang="ro-RO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comprehensiune 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textului oral: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parafrazare, informații explicite și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implicite, rezumare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88209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o-RO" sz="2800" dirty="0"/>
              <a:t>Programa clasa a VI-a – abordare comparativă</a:t>
            </a:r>
          </a:p>
          <a:p>
            <a:pPr algn="ctr"/>
            <a:r>
              <a:rPr lang="ro-RO" sz="2800" dirty="0"/>
              <a:t>Conținuturi - COMUNICARE ORALĂ</a:t>
            </a:r>
          </a:p>
        </p:txBody>
      </p:sp>
      <p:sp>
        <p:nvSpPr>
          <p:cNvPr id="14" name="Rectangle 30">
            <a:extLst>
              <a:ext uri="{FF2B5EF4-FFF2-40B4-BE49-F238E27FC236}">
                <a16:creationId xmlns="" xmlns:a16="http://schemas.microsoft.com/office/drawing/2014/main" id="{E67FC05E-F396-4311-B081-24BF68AFCDA0}"/>
              </a:ext>
            </a:extLst>
          </p:cNvPr>
          <p:cNvSpPr/>
          <p:nvPr/>
        </p:nvSpPr>
        <p:spPr>
          <a:xfrm>
            <a:off x="8519912" y="68199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ounded Rectangle 32">
            <a:extLst>
              <a:ext uri="{FF2B5EF4-FFF2-40B4-BE49-F238E27FC236}">
                <a16:creationId xmlns="" xmlns:a16="http://schemas.microsoft.com/office/drawing/2014/main" id="{91D39A1D-2554-447D-8115-82F2C1D3C701}"/>
              </a:ext>
            </a:extLst>
          </p:cNvPr>
          <p:cNvSpPr/>
          <p:nvPr/>
        </p:nvSpPr>
        <p:spPr>
          <a:xfrm>
            <a:off x="7916143" y="697623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ounded Rectangle 5">
            <a:extLst>
              <a:ext uri="{FF2B5EF4-FFF2-40B4-BE49-F238E27FC236}">
                <a16:creationId xmlns="" xmlns:a16="http://schemas.microsoft.com/office/drawing/2014/main" id="{3C328EE8-8A61-4BA2-BF17-7EE6ABE37576}"/>
              </a:ext>
            </a:extLst>
          </p:cNvPr>
          <p:cNvSpPr/>
          <p:nvPr/>
        </p:nvSpPr>
        <p:spPr>
          <a:xfrm flipH="1">
            <a:off x="207935" y="1379137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5425535"/>
              </p:ext>
            </p:extLst>
          </p:nvPr>
        </p:nvGraphicFramePr>
        <p:xfrm>
          <a:off x="625289" y="1275606"/>
          <a:ext cx="8310775" cy="3804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8642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3952133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542673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OMEN nr. 3393/ 28.02.2017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3253434">
                <a:tc>
                  <a:txBody>
                    <a:bodyPr/>
                    <a:lstStyle/>
                    <a:p>
                      <a:r>
                        <a:rPr lang="ro-R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Structurarea textului oral.</a:t>
                      </a:r>
                    </a:p>
                    <a:p>
                      <a:r>
                        <a:rPr lang="ro-R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Textul dialogat și cel monologat.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Organizarea replicilor într-un dialog complex. Adaptarea la interlocutor.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*Modalităţi de conectare a elementelor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nonverbale la cele verbale.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Monologul: text narativ, text descriptiv, text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informativ.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Rezumatul oral (actualizare).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Strategii de ascultare activă: verificarea gradului de 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înţelegere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 mesajului prin formularea unor întrebări de clarificare, de    reformulare; semnale nonverbale de        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încurajare.</a:t>
                      </a:r>
                      <a:endParaRPr lang="ro-R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Performarea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actelor de limbaj: 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relaţia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dintre structura lingvistică a actului de </a:t>
                      </a:r>
                      <a:endParaRPr lang="ro-RO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limbaj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intenţia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comunicare şi efectul </a:t>
                      </a:r>
                      <a:endParaRPr lang="ro-RO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actului 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limbaj. </a:t>
                      </a:r>
                      <a:endParaRPr lang="ro-R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 Atitudini comunicative: interes, curiozitate, implicare, cooperare în 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activităţi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    grup. 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Inteligenţa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emoţională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exprimarea adecvată a </a:t>
                      </a:r>
                      <a:r>
                        <a:rPr lang="ro-RO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emoţiilor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o-RO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</a:tbl>
          </a:graphicData>
        </a:graphic>
      </p:graphicFrame>
      <p:sp>
        <p:nvSpPr>
          <p:cNvPr id="9" name="Teardrop 1">
            <a:extLst>
              <a:ext uri="{FF2B5EF4-FFF2-40B4-BE49-F238E27FC236}">
                <a16:creationId xmlns="" xmlns:a16="http://schemas.microsoft.com/office/drawing/2014/main" id="{642CD6FB-D3FE-4076-8107-E033FEEB8AC3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Teardrop 1">
            <a:extLst>
              <a:ext uri="{FF2B5EF4-FFF2-40B4-BE49-F238E27FC236}">
                <a16:creationId xmlns="" xmlns:a16="http://schemas.microsoft.com/office/drawing/2014/main" id="{963870A7-764D-477C-AEBE-EF44E6BA385C}"/>
              </a:ext>
            </a:extLst>
          </p:cNvPr>
          <p:cNvSpPr/>
          <p:nvPr/>
        </p:nvSpPr>
        <p:spPr>
          <a:xfrm rot="18805991">
            <a:off x="135537" y="69917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50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o-RO" sz="2400" dirty="0"/>
              <a:t>Abordare comparativă - Elemente de construcție a comunicării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A60402-A8CA-40A4-A79C-EA4BBD52EB9E}"/>
              </a:ext>
            </a:extLst>
          </p:cNvPr>
          <p:cNvSpPr/>
          <p:nvPr/>
        </p:nvSpPr>
        <p:spPr>
          <a:xfrm rot="2700000">
            <a:off x="331250" y="139905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6012148"/>
              </p:ext>
            </p:extLst>
          </p:nvPr>
        </p:nvGraphicFramePr>
        <p:xfrm>
          <a:off x="720670" y="688791"/>
          <a:ext cx="8327950" cy="424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994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3932956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496405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1382193">
                <a:tc>
                  <a:txBody>
                    <a:bodyPr/>
                    <a:lstStyle/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3.1. Lexicul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Noțiunea de vocabular. Mijloacele interne de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îmbogăţire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vocabularului.  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Derivarea  (actualizare).</a:t>
                      </a:r>
                    </a:p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b. Compunerea.</a:t>
                      </a:r>
                    </a:p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 Schimbarea valorii gramaticale</a:t>
                      </a:r>
                    </a:p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(conversiunea).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o-RO" dirty="0"/>
                        <a:t>Vocabular </a:t>
                      </a:r>
                    </a:p>
                    <a:p>
                      <a:r>
                        <a:rPr lang="ro-RO" dirty="0"/>
                        <a:t>− Cuvântul: formă şi sens (sensul de bază și sensul secundar; </a:t>
                      </a:r>
                    </a:p>
                    <a:p>
                      <a:r>
                        <a:rPr lang="ro-RO" dirty="0"/>
                        <a:t>sensul propriu, sensul figurat) </a:t>
                      </a:r>
                    </a:p>
                    <a:p>
                      <a:r>
                        <a:rPr lang="ro-RO" dirty="0"/>
                        <a:t>− Rolul contextului în crearea </a:t>
                      </a:r>
                    </a:p>
                    <a:p>
                      <a:r>
                        <a:rPr lang="ro-RO" dirty="0"/>
                        <a:t>sensului </a:t>
                      </a:r>
                    </a:p>
                    <a:p>
                      <a:r>
                        <a:rPr lang="ro-RO" dirty="0"/>
                        <a:t>− Omonime. </a:t>
                      </a:r>
                    </a:p>
                    <a:p>
                      <a:r>
                        <a:rPr lang="ro-RO" dirty="0"/>
                        <a:t>Cuvinte polisemantice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  <a:tr h="993062">
                <a:tc>
                  <a:txBody>
                    <a:bodyPr/>
                    <a:lstStyle/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Familia lexicală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Câmpurile lexico-semantice (aplicativ).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Sinonimele. Antonimele (actualizare).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Omonimele (omofone şi omografe).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Arhaismele şi regionalismele.</a:t>
                      </a:r>
                    </a:p>
                    <a:p>
                      <a:endParaRPr lang="ro-R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9011517"/>
                  </a:ext>
                </a:extLst>
              </a:tr>
            </a:tbl>
          </a:graphicData>
        </a:graphic>
      </p:graphicFrame>
      <p:sp>
        <p:nvSpPr>
          <p:cNvPr id="7" name="Teardrop 1">
            <a:extLst>
              <a:ext uri="{FF2B5EF4-FFF2-40B4-BE49-F238E27FC236}">
                <a16:creationId xmlns="" xmlns:a16="http://schemas.microsoft.com/office/drawing/2014/main" id="{0B3BA3FA-372A-40D2-BA4F-61D647AD6C32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8" name="Teardrop 1">
            <a:extLst>
              <a:ext uri="{FF2B5EF4-FFF2-40B4-BE49-F238E27FC236}">
                <a16:creationId xmlns="" xmlns:a16="http://schemas.microsoft.com/office/drawing/2014/main" id="{EC8CAC0E-F1B8-49A0-A686-A7854D6FF740}"/>
              </a:ext>
            </a:extLst>
          </p:cNvPr>
          <p:cNvSpPr/>
          <p:nvPr/>
        </p:nvSpPr>
        <p:spPr>
          <a:xfrm rot="18805991">
            <a:off x="135537" y="69917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3597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o-RO" sz="2400" dirty="0"/>
              <a:t>Abordare comparativă - Elemente de construcție a comunicării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71904" y="7709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A60402-A8CA-40A4-A79C-EA4BBD52EB9E}"/>
              </a:ext>
            </a:extLst>
          </p:cNvPr>
          <p:cNvSpPr/>
          <p:nvPr/>
        </p:nvSpPr>
        <p:spPr>
          <a:xfrm rot="2700000">
            <a:off x="331250" y="139905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11952265"/>
              </p:ext>
            </p:extLst>
          </p:nvPr>
        </p:nvGraphicFramePr>
        <p:xfrm>
          <a:off x="699837" y="1197682"/>
          <a:ext cx="8327950" cy="2958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4994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3932956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585501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2372743">
                <a:tc>
                  <a:txBody>
                    <a:bodyPr/>
                    <a:lstStyle/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3.2.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Noţiuni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fonetică.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Regulile de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despărţire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cuvintelor în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silabe.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Ortografia pentru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despărţirea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în silabe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inclusiv folosirea cratimei şi a apostrofului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o-R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it-IT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Ortoepie şi ortografie</a:t>
                      </a:r>
                    </a:p>
                    <a:p>
                      <a:r>
                        <a:rPr lang="ro-RO" dirty="0"/>
                        <a:t>− Structura fonologică a cuvintelor:  diftong, triftong, hiat</a:t>
                      </a:r>
                    </a:p>
                    <a:p>
                      <a:r>
                        <a:rPr lang="ro-RO" dirty="0"/>
                        <a:t> − Despărțirea în silabe (principiul </a:t>
                      </a:r>
                    </a:p>
                    <a:p>
                      <a:r>
                        <a:rPr lang="ro-RO" dirty="0"/>
                        <a:t>fonetic)</a:t>
                      </a:r>
                    </a:p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869275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71904" y="7709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A60402-A8CA-40A4-A79C-EA4BBD52EB9E}"/>
              </a:ext>
            </a:extLst>
          </p:cNvPr>
          <p:cNvSpPr/>
          <p:nvPr/>
        </p:nvSpPr>
        <p:spPr>
          <a:xfrm rot="2700000">
            <a:off x="194663" y="124665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9240942"/>
              </p:ext>
            </p:extLst>
          </p:nvPr>
        </p:nvGraphicFramePr>
        <p:xfrm>
          <a:off x="625290" y="1275259"/>
          <a:ext cx="8343964" cy="3040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548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3744416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939705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617277"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 err="1"/>
                        <a:t>Variaţie</a:t>
                      </a:r>
                      <a:r>
                        <a:rPr lang="ro-RO" dirty="0"/>
                        <a:t> stilistică − Limbă </a:t>
                      </a:r>
                      <a:r>
                        <a:rPr lang="ro-RO" dirty="0" smtClean="0"/>
                        <a:t>vorbită</a:t>
                      </a:r>
                      <a:endParaRPr lang="ro-RO" dirty="0"/>
                    </a:p>
                    <a:p>
                      <a:r>
                        <a:rPr lang="ro-RO" dirty="0"/>
                        <a:t>Limbă scrisă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  <a:tr h="1460767">
                <a:tc>
                  <a:txBody>
                    <a:bodyPr/>
                    <a:lstStyle/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3.3.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Noţiuni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sintaxă (actualizare).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Felul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propoziţiilor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Fraza. </a:t>
                      </a:r>
                    </a:p>
                    <a:p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Propoziţia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regentă. Elementul regent.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Coordonarea şi subordonarea. 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9011517"/>
                  </a:ext>
                </a:extLst>
              </a:tr>
            </a:tbl>
          </a:graphicData>
        </a:graphic>
      </p:graphicFrame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DEACA12E-096F-4C60-A128-D70B14083B9F}"/>
              </a:ext>
            </a:extLst>
          </p:cNvPr>
          <p:cNvSpPr txBox="1">
            <a:spLocks/>
          </p:cNvSpPr>
          <p:nvPr/>
        </p:nvSpPr>
        <p:spPr>
          <a:xfrm>
            <a:off x="0" y="231990"/>
            <a:ext cx="9144000" cy="5762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o-RO" sz="2400"/>
              <a:t>Abordare comparativă - Elemente de construcție a comunicării</a:t>
            </a:r>
            <a:endParaRPr lang="ro-RO" sz="2400" dirty="0"/>
          </a:p>
        </p:txBody>
      </p:sp>
    </p:spTree>
    <p:extLst>
      <p:ext uri="{BB962C8B-B14F-4D97-AF65-F5344CB8AC3E}">
        <p14:creationId xmlns="" xmlns:p14="http://schemas.microsoft.com/office/powerpoint/2010/main" val="6449590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71904" y="7709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A60402-A8CA-40A4-A79C-EA4BBD52EB9E}"/>
              </a:ext>
            </a:extLst>
          </p:cNvPr>
          <p:cNvSpPr/>
          <p:nvPr/>
        </p:nvSpPr>
        <p:spPr>
          <a:xfrm rot="2700000">
            <a:off x="194663" y="124665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6338369"/>
              </p:ext>
            </p:extLst>
          </p:nvPr>
        </p:nvGraphicFramePr>
        <p:xfrm>
          <a:off x="673086" y="805029"/>
          <a:ext cx="8352928" cy="3988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2970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3949958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429063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1909721">
                <a:tc>
                  <a:txBody>
                    <a:bodyPr/>
                    <a:lstStyle/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Verbul (actualizare). 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Verbele predicative şi verbele nepredicative copulative (numai </a:t>
                      </a:r>
                      <a:r>
                        <a:rPr lang="ro-R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fi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o-R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deveni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şi auxiliare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Modurile personale: indicativ, imperativ,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conjunctiv, </a:t>
                      </a:r>
                      <a:r>
                        <a:rPr lang="ro-R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condiţional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-optativ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Timpuri.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Modurile nepersonale: infinitiv, gerunziu,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participiu, supin. 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− Verbul. </a:t>
                      </a:r>
                    </a:p>
                    <a:p>
                      <a:r>
                        <a:rPr lang="ro-RO" sz="1600" dirty="0"/>
                        <a:t>Moduri verbale și timpurile lor:</a:t>
                      </a:r>
                    </a:p>
                    <a:p>
                      <a:r>
                        <a:rPr lang="ro-RO" sz="1600" dirty="0"/>
                        <a:t>conjunctivul </a:t>
                      </a:r>
                      <a:r>
                        <a:rPr lang="ro-RO" sz="1600" dirty="0" err="1"/>
                        <a:t>şi</a:t>
                      </a:r>
                      <a:r>
                        <a:rPr lang="ro-RO" sz="1600" dirty="0"/>
                        <a:t> </a:t>
                      </a:r>
                      <a:r>
                        <a:rPr lang="ro-RO" sz="1600" dirty="0" err="1" smtClean="0"/>
                        <a:t>condiţionalul</a:t>
                      </a:r>
                      <a:r>
                        <a:rPr lang="ro-RO" sz="1600" dirty="0" smtClean="0"/>
                        <a:t>-optativ </a:t>
                      </a:r>
                      <a:endParaRPr lang="ro-RO" sz="1600" dirty="0"/>
                    </a:p>
                    <a:p>
                      <a:r>
                        <a:rPr lang="ro-RO" sz="1600" dirty="0"/>
                        <a:t>Posibilități combinatorii ale </a:t>
                      </a:r>
                      <a:r>
                        <a:rPr lang="ro-RO" sz="1600" dirty="0" smtClean="0"/>
                        <a:t>verbului </a:t>
                      </a:r>
                    </a:p>
                    <a:p>
                      <a:r>
                        <a:rPr lang="ro-RO" sz="1600" dirty="0" err="1" smtClean="0"/>
                        <a:t>Prepoziţia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  <a:tr h="1649304">
                <a:tc>
                  <a:txBody>
                    <a:bodyPr/>
                    <a:lstStyle/>
                    <a:p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Substantivul (actualizare). </a:t>
                      </a:r>
                    </a:p>
                    <a:p>
                      <a:r>
                        <a:rPr lang="pt-BR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Substantivele defective de singular sau de plural. Substantivele colective. </a:t>
                      </a:r>
                      <a:endParaRPr lang="ro-RO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Cazurile şi funcţiile sintactice ale </a:t>
                      </a:r>
                      <a:endParaRPr lang="ro-R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Substantivului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− Substantivul. Substantive colective</a:t>
                      </a:r>
                      <a:r>
                        <a:rPr lang="ro-RO" sz="1600" dirty="0" smtClean="0"/>
                        <a:t>.</a:t>
                      </a:r>
                    </a:p>
                    <a:p>
                      <a:r>
                        <a:rPr lang="ro-RO" sz="1600" dirty="0" smtClean="0"/>
                        <a:t> </a:t>
                      </a:r>
                      <a:r>
                        <a:rPr lang="ro-RO" sz="1600" dirty="0"/>
                        <a:t>Substantive defective. Cazul. </a:t>
                      </a:r>
                    </a:p>
                    <a:p>
                      <a:r>
                        <a:rPr lang="ro-RO" sz="1600" dirty="0"/>
                        <a:t>Articolul </a:t>
                      </a:r>
                      <a:r>
                        <a:rPr lang="ro-RO" sz="1600" dirty="0" smtClean="0"/>
                        <a:t>genitival</a:t>
                      </a:r>
                      <a:endParaRPr lang="ro-RO" sz="1600" dirty="0"/>
                    </a:p>
                    <a:p>
                      <a:r>
                        <a:rPr lang="ro-RO" sz="1600" dirty="0" smtClean="0"/>
                        <a:t>Punctuația vocativului</a:t>
                      </a:r>
                      <a:endParaRPr lang="ro-RO" sz="1600" dirty="0"/>
                    </a:p>
                    <a:p>
                      <a:r>
                        <a:rPr lang="ro-RO" sz="1600" dirty="0"/>
                        <a:t>Corelarea funcției cu </a:t>
                      </a:r>
                      <a:r>
                        <a:rPr lang="ro-RO" sz="1600" dirty="0" smtClean="0"/>
                        <a:t>cazul</a:t>
                      </a:r>
                      <a:endParaRPr lang="ro-RO" sz="1600" dirty="0"/>
                    </a:p>
                    <a:p>
                      <a:r>
                        <a:rPr lang="ro-RO" sz="1600" dirty="0"/>
                        <a:t>Posibilități combinatorii ale </a:t>
                      </a:r>
                      <a:r>
                        <a:rPr lang="ro-RO" sz="1600" dirty="0" smtClean="0"/>
                        <a:t>substantivului.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8201090"/>
                  </a:ext>
                </a:extLst>
              </a:tr>
            </a:tbl>
          </a:graphicData>
        </a:graphic>
      </p:graphicFrame>
      <p:sp>
        <p:nvSpPr>
          <p:cNvPr id="21" name="Text Placeholder 3">
            <a:extLst>
              <a:ext uri="{FF2B5EF4-FFF2-40B4-BE49-F238E27FC236}">
                <a16:creationId xmlns="" xmlns:a16="http://schemas.microsoft.com/office/drawing/2014/main" id="{DEACA12E-096F-4C60-A128-D70B14083B9F}"/>
              </a:ext>
            </a:extLst>
          </p:cNvPr>
          <p:cNvSpPr txBox="1">
            <a:spLocks/>
          </p:cNvSpPr>
          <p:nvPr/>
        </p:nvSpPr>
        <p:spPr>
          <a:xfrm>
            <a:off x="0" y="231990"/>
            <a:ext cx="9144000" cy="5762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o-RO" sz="2400"/>
              <a:t>Abordare comparativă - Elemente de construcție a comunicării</a:t>
            </a:r>
            <a:endParaRPr lang="ro-RO" sz="2400" dirty="0"/>
          </a:p>
        </p:txBody>
      </p:sp>
    </p:spTree>
    <p:extLst>
      <p:ext uri="{BB962C8B-B14F-4D97-AF65-F5344CB8AC3E}">
        <p14:creationId xmlns="" xmlns:p14="http://schemas.microsoft.com/office/powerpoint/2010/main" val="6765488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Programa clasa a VI-a – abordare comparativă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71904" y="7709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="" xmlns:a16="http://schemas.microsoft.com/office/drawing/2014/main" id="{E67FC05E-F396-4311-B081-24BF68AFCDA0}"/>
              </a:ext>
            </a:extLst>
          </p:cNvPr>
          <p:cNvSpPr/>
          <p:nvPr/>
        </p:nvSpPr>
        <p:spPr>
          <a:xfrm>
            <a:off x="95380" y="147475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96871392"/>
              </p:ext>
            </p:extLst>
          </p:nvPr>
        </p:nvGraphicFramePr>
        <p:xfrm>
          <a:off x="412589" y="711807"/>
          <a:ext cx="8514459" cy="4020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419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4283040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412040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1735935">
                <a:tc>
                  <a:txBody>
                    <a:bodyPr/>
                    <a:lstStyle/>
                    <a:p>
                      <a:r>
                        <a:rPr lang="ro-RO" sz="1400" dirty="0"/>
                        <a:t>Pronumele  </a:t>
                      </a:r>
                    </a:p>
                    <a:p>
                      <a:r>
                        <a:rPr lang="ro-RO" sz="1400" dirty="0"/>
                        <a:t>Pronumele personal. </a:t>
                      </a:r>
                    </a:p>
                    <a:p>
                      <a:r>
                        <a:rPr lang="ro-RO" sz="1400" dirty="0"/>
                        <a:t>Pronumele  posesiv şi  adj. pron. </a:t>
                      </a:r>
                      <a:r>
                        <a:rPr lang="ro-RO" sz="1400" dirty="0" smtClean="0"/>
                        <a:t>posesiv. </a:t>
                      </a:r>
                      <a:endParaRPr lang="ro-RO" sz="1400" dirty="0"/>
                    </a:p>
                    <a:p>
                      <a:r>
                        <a:rPr lang="ro-RO" sz="1400" dirty="0"/>
                        <a:t>Forme, </a:t>
                      </a:r>
                      <a:r>
                        <a:rPr lang="ro-RO" sz="1400" dirty="0" smtClean="0"/>
                        <a:t>cazuri </a:t>
                      </a:r>
                      <a:r>
                        <a:rPr lang="ro-RO" sz="1400" dirty="0" err="1"/>
                        <a:t>şi</a:t>
                      </a:r>
                      <a:r>
                        <a:rPr lang="ro-RO" sz="1400" dirty="0"/>
                        <a:t> </a:t>
                      </a:r>
                      <a:r>
                        <a:rPr lang="ro-RO" sz="1400" dirty="0" err="1" smtClean="0"/>
                        <a:t>funcţii</a:t>
                      </a:r>
                      <a:r>
                        <a:rPr lang="ro-RO" sz="1400" dirty="0" smtClean="0"/>
                        <a:t> </a:t>
                      </a:r>
                      <a:r>
                        <a:rPr lang="ro-RO" sz="1400" dirty="0"/>
                        <a:t>sintactice. </a:t>
                      </a:r>
                    </a:p>
                    <a:p>
                      <a:r>
                        <a:rPr lang="ro-RO" sz="1400" dirty="0"/>
                        <a:t>Pronumele demonstrativ şi adj. pron. </a:t>
                      </a:r>
                      <a:r>
                        <a:rPr lang="ro-RO" sz="1400" dirty="0" smtClean="0"/>
                        <a:t>demonstrativ. </a:t>
                      </a:r>
                    </a:p>
                    <a:p>
                      <a:r>
                        <a:rPr lang="ro-RO" sz="1400" dirty="0" smtClean="0"/>
                        <a:t>Forme</a:t>
                      </a:r>
                      <a:r>
                        <a:rPr lang="ro-RO" sz="1400" dirty="0"/>
                        <a:t>, cazuri şi </a:t>
                      </a:r>
                      <a:r>
                        <a:rPr lang="ro-RO" sz="1400" dirty="0" err="1"/>
                        <a:t>funcţii</a:t>
                      </a:r>
                      <a:r>
                        <a:rPr lang="ro-RO" sz="1400" dirty="0"/>
                        <a:t> sintactice.    </a:t>
                      </a:r>
                      <a:endParaRPr lang="ro-RO" sz="1400" dirty="0" smtClean="0"/>
                    </a:p>
                    <a:p>
                      <a:r>
                        <a:rPr lang="ro-RO" sz="1400" dirty="0" smtClean="0"/>
                        <a:t> </a:t>
                      </a:r>
                      <a:r>
                        <a:rPr lang="ro-RO" sz="1400" dirty="0"/>
                        <a:t>3.4.3.2. Numeralul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Pronumele personal (flexiune cazuală). Pronumele </a:t>
                      </a:r>
                      <a:endParaRPr lang="ro-RO" sz="1400" dirty="0" smtClean="0"/>
                    </a:p>
                    <a:p>
                      <a:r>
                        <a:rPr lang="ro-RO" sz="1400" dirty="0" smtClean="0"/>
                        <a:t>reflexiv </a:t>
                      </a:r>
                      <a:r>
                        <a:rPr lang="ro-RO" sz="1400" dirty="0"/>
                        <a:t>(diferența între pronumele reflexiv și </a:t>
                      </a:r>
                      <a:endParaRPr lang="ro-RO" sz="1400" dirty="0" smtClean="0"/>
                    </a:p>
                    <a:p>
                      <a:r>
                        <a:rPr lang="ro-RO" sz="1400" dirty="0" smtClean="0"/>
                        <a:t>pronumele </a:t>
                      </a:r>
                      <a:r>
                        <a:rPr lang="ro-RO" sz="1400" dirty="0"/>
                        <a:t>personal). Posibilități combinatorii </a:t>
                      </a:r>
                      <a:r>
                        <a:rPr lang="ro-RO" sz="1400" dirty="0" smtClean="0"/>
                        <a:t>ale</a:t>
                      </a:r>
                    </a:p>
                    <a:p>
                      <a:r>
                        <a:rPr lang="ro-RO" sz="1400" dirty="0" smtClean="0"/>
                        <a:t> </a:t>
                      </a:r>
                      <a:r>
                        <a:rPr lang="ro-RO" sz="1400" dirty="0"/>
                        <a:t>pronumelui. Anticiparea și reluarea prin clitice </a:t>
                      </a:r>
                      <a:endParaRPr lang="ro-RO" sz="1400" dirty="0" smtClean="0"/>
                    </a:p>
                    <a:p>
                      <a:r>
                        <a:rPr lang="ro-RO" sz="1400" dirty="0" smtClean="0"/>
                        <a:t>pronominale </a:t>
                      </a:r>
                      <a:r>
                        <a:rPr lang="ro-RO" sz="1400" dirty="0"/>
                        <a:t>în cazul unor complemente. </a:t>
                      </a:r>
                      <a:endParaRPr lang="ro-RO" sz="1400" dirty="0" smtClean="0"/>
                    </a:p>
                    <a:p>
                      <a:r>
                        <a:rPr lang="ro-RO" sz="1400" dirty="0" smtClean="0"/>
                        <a:t>Aspecte </a:t>
                      </a:r>
                      <a:r>
                        <a:rPr lang="ro-RO" sz="1400" dirty="0"/>
                        <a:t>ortografice.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  <a:tr h="963457">
                <a:tc>
                  <a:txBody>
                    <a:bodyPr/>
                    <a:lstStyle/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Adjectivul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(actualizare).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Formele</a:t>
                      </a:r>
                      <a:endParaRPr lang="ro-RO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flexionare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Articolul demonstrativ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adjectival). </a:t>
                      </a:r>
                    </a:p>
                    <a:p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Gradele de 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</a:t>
                      </a:r>
                      <a:r>
                        <a:rPr lang="ro-RO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arație</a:t>
                      </a:r>
                      <a:r>
                        <a:rPr lang="pt-BR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Funcţii sintactic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r>
                        <a:rPr lang="pt-B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400" dirty="0"/>
                        <a:t>− Adjectivul. Posibilități combinatorii ale adjectivului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9011517"/>
                  </a:ext>
                </a:extLst>
              </a:tr>
              <a:tr h="908751">
                <a:tc>
                  <a:txBody>
                    <a:bodyPr/>
                    <a:lstStyle/>
                    <a:p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Adverbul (actualizare). Gradele de </a:t>
                      </a:r>
                      <a:endParaRPr lang="ro-RO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comparaţie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o-RO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Funcţiile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sintactice: </a:t>
                      </a:r>
                      <a:r>
                        <a:rPr lang="ro-RO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ro-RO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</a:t>
                      </a:r>
                      <a:r>
                        <a:rPr lang="ro-RO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de loc, de timp, de mod, </a:t>
                      </a:r>
                      <a:r>
                        <a:rPr lang="ro-RO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 adverbial.</a:t>
                      </a:r>
                      <a:endParaRPr lang="ro-RO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/>
                        <a:t>− Adverbul. Tipuri de adverbe (de mod, de timp, </a:t>
                      </a:r>
                      <a:r>
                        <a:rPr lang="ro-RO" sz="1400" dirty="0" smtClean="0"/>
                        <a:t>de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 smtClean="0"/>
                        <a:t> </a:t>
                      </a:r>
                      <a:r>
                        <a:rPr lang="ro-RO" sz="1400" dirty="0"/>
                        <a:t>loc). 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dirty="0"/>
                        <a:t>Gradele de </a:t>
                      </a:r>
                      <a:r>
                        <a:rPr lang="ro-RO" sz="1400" dirty="0" smtClean="0"/>
                        <a:t>comparație.</a:t>
                      </a:r>
                      <a:endParaRPr lang="ro-RO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9187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09825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Programa clasa a VI-a – abordare comparativă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71904" y="7709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="" xmlns:a16="http://schemas.microsoft.com/office/drawing/2014/main" id="{CE22116F-D7B1-4A30-833E-4D132E8D2D02}"/>
              </a:ext>
            </a:extLst>
          </p:cNvPr>
          <p:cNvSpPr/>
          <p:nvPr/>
        </p:nvSpPr>
        <p:spPr>
          <a:xfrm rot="18900000">
            <a:off x="731573" y="3472633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30">
            <a:extLst>
              <a:ext uri="{FF2B5EF4-FFF2-40B4-BE49-F238E27FC236}">
                <a16:creationId xmlns="" xmlns:a16="http://schemas.microsoft.com/office/drawing/2014/main" id="{E67FC05E-F396-4311-B081-24BF68AFCDA0}"/>
              </a:ext>
            </a:extLst>
          </p:cNvPr>
          <p:cNvSpPr/>
          <p:nvPr/>
        </p:nvSpPr>
        <p:spPr>
          <a:xfrm>
            <a:off x="8519912" y="68199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Parallelogram 15">
            <a:extLst>
              <a:ext uri="{FF2B5EF4-FFF2-40B4-BE49-F238E27FC236}">
                <a16:creationId xmlns="" xmlns:a16="http://schemas.microsoft.com/office/drawing/2014/main" id="{6DEDA4AE-0259-4063-844A-0D01E41A2EDA}"/>
              </a:ext>
            </a:extLst>
          </p:cNvPr>
          <p:cNvSpPr/>
          <p:nvPr/>
        </p:nvSpPr>
        <p:spPr>
          <a:xfrm rot="16200000">
            <a:off x="591324" y="2591080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Rounded Rectangle 32">
            <a:extLst>
              <a:ext uri="{FF2B5EF4-FFF2-40B4-BE49-F238E27FC236}">
                <a16:creationId xmlns="" xmlns:a16="http://schemas.microsoft.com/office/drawing/2014/main" id="{91D39A1D-2554-447D-8115-82F2C1D3C701}"/>
              </a:ext>
            </a:extLst>
          </p:cNvPr>
          <p:cNvSpPr/>
          <p:nvPr/>
        </p:nvSpPr>
        <p:spPr>
          <a:xfrm>
            <a:off x="7916143" y="697623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6A60402-A8CA-40A4-A79C-EA4BBD52EB9E}"/>
              </a:ext>
            </a:extLst>
          </p:cNvPr>
          <p:cNvSpPr/>
          <p:nvPr/>
        </p:nvSpPr>
        <p:spPr>
          <a:xfrm rot="2700000">
            <a:off x="757514" y="18477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26C7561A-76F0-4C3E-ADF0-A34226AED4C6}"/>
              </a:ext>
            </a:extLst>
          </p:cNvPr>
          <p:cNvSpPr/>
          <p:nvPr/>
        </p:nvSpPr>
        <p:spPr>
          <a:xfrm>
            <a:off x="749346" y="1108817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Rounded Rectangle 5">
            <a:extLst>
              <a:ext uri="{FF2B5EF4-FFF2-40B4-BE49-F238E27FC236}">
                <a16:creationId xmlns="" xmlns:a16="http://schemas.microsoft.com/office/drawing/2014/main" id="{3C328EE8-8A61-4BA2-BF17-7EE6ABE37576}"/>
              </a:ext>
            </a:extLst>
          </p:cNvPr>
          <p:cNvSpPr/>
          <p:nvPr/>
        </p:nvSpPr>
        <p:spPr>
          <a:xfrm flipH="1">
            <a:off x="672468" y="4129598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07288"/>
              </p:ext>
            </p:extLst>
          </p:nvPr>
        </p:nvGraphicFramePr>
        <p:xfrm>
          <a:off x="1307477" y="1222460"/>
          <a:ext cx="7372314" cy="2465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57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3686157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453838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705489">
                <a:tc>
                  <a:txBody>
                    <a:bodyPr/>
                    <a:lstStyle/>
                    <a:p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Prepoziţia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(actualizare).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Regimul cazual. </a:t>
                      </a:r>
                    </a:p>
                    <a:p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Conjuncţia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(actualizare).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Exerciţii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folosire corectă a adverbului, a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prepoziţiei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şi 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conjuncţiei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Interjecţia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actualizare).</a:t>
                      </a:r>
                    </a:p>
                    <a:p>
                      <a:r>
                        <a:rPr lang="ro-R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Interjecţii</a:t>
                      </a:r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predicative. 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55756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Abordare comparativă – Sintaxa propoziției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71904" y="7709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ectangle 7">
            <a:extLst>
              <a:ext uri="{FF2B5EF4-FFF2-40B4-BE49-F238E27FC236}">
                <a16:creationId xmlns="" xmlns:a16="http://schemas.microsoft.com/office/drawing/2014/main" id="{CE22116F-D7B1-4A30-833E-4D132E8D2D02}"/>
              </a:ext>
            </a:extLst>
          </p:cNvPr>
          <p:cNvSpPr/>
          <p:nvPr/>
        </p:nvSpPr>
        <p:spPr>
          <a:xfrm rot="18900000">
            <a:off x="283280" y="1918480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30">
            <a:extLst>
              <a:ext uri="{FF2B5EF4-FFF2-40B4-BE49-F238E27FC236}">
                <a16:creationId xmlns="" xmlns:a16="http://schemas.microsoft.com/office/drawing/2014/main" id="{E67FC05E-F396-4311-B081-24BF68AFCDA0}"/>
              </a:ext>
            </a:extLst>
          </p:cNvPr>
          <p:cNvSpPr/>
          <p:nvPr/>
        </p:nvSpPr>
        <p:spPr>
          <a:xfrm>
            <a:off x="8676456" y="123825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26C7561A-76F0-4C3E-ADF0-A34226AED4C6}"/>
              </a:ext>
            </a:extLst>
          </p:cNvPr>
          <p:cNvSpPr/>
          <p:nvPr/>
        </p:nvSpPr>
        <p:spPr>
          <a:xfrm>
            <a:off x="112765" y="1348956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55462457"/>
              </p:ext>
            </p:extLst>
          </p:nvPr>
        </p:nvGraphicFramePr>
        <p:xfrm>
          <a:off x="883782" y="692398"/>
          <a:ext cx="7951278" cy="405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330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3254948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453838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705489">
                <a:tc>
                  <a:txBody>
                    <a:bodyPr/>
                    <a:lstStyle/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Predicatul. Predicatul verbal şi predicatul nominal (numai cu verbele copulative </a:t>
                      </a:r>
                      <a:r>
                        <a:rPr lang="ro-R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fi 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şi </a:t>
                      </a:r>
                      <a:r>
                        <a:rPr lang="ro-R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</a:t>
                      </a:r>
                      <a:endParaRPr lang="ro-RO" sz="1600" i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deveni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Subiectul. Subiectul exprimat şi </a:t>
                      </a: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subiectul 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neexprimat (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subînţeles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şi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inclus). </a:t>
                      </a:r>
                      <a:endParaRPr lang="ro-R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Acordul predicatului cu subiectul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Predicatul nominal. Verbul </a:t>
                      </a:r>
                    </a:p>
                    <a:p>
                      <a:r>
                        <a:rPr lang="ro-RO" sz="1600" dirty="0"/>
                        <a:t>copulativ </a:t>
                      </a:r>
                      <a:r>
                        <a:rPr lang="ro-RO" sz="1600" i="1" dirty="0"/>
                        <a:t>a fi</a:t>
                      </a:r>
                      <a:r>
                        <a:rPr lang="ro-RO" sz="1600" dirty="0"/>
                        <a:t>; </a:t>
                      </a:r>
                    </a:p>
                    <a:p>
                      <a:r>
                        <a:rPr lang="ro-RO" sz="1600" dirty="0"/>
                        <a:t>numele predicativ</a:t>
                      </a:r>
                    </a:p>
                    <a:p>
                      <a:r>
                        <a:rPr lang="ro-RO" sz="1600" dirty="0"/>
                        <a:t>Acordul numelui predicativ </a:t>
                      </a:r>
                    </a:p>
                    <a:p>
                      <a:r>
                        <a:rPr lang="ro-RO" sz="1600" dirty="0"/>
                        <a:t>Subiectul neexprimat (inclus, </a:t>
                      </a:r>
                      <a:endParaRPr lang="ro-RO" sz="1600" dirty="0" smtClean="0"/>
                    </a:p>
                    <a:p>
                      <a:r>
                        <a:rPr lang="ro-RO" sz="1600" dirty="0" smtClean="0"/>
                        <a:t>subînțeles)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  <a:tr h="705489">
                <a:tc>
                  <a:txBody>
                    <a:bodyPr/>
                    <a:lstStyle/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Atributul (actualizare).</a:t>
                      </a: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Atributul 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dj., Atributul</a:t>
                      </a:r>
                      <a:r>
                        <a:rPr lang="ro-R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subst., Atributul 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pron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</a:t>
                      </a: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Atributul 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Complementul (actualizare).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Complementele 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circumstanţiale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o-RO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loc, de timp, de mod.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Complementele </a:t>
                      </a:r>
                      <a:r>
                        <a:rPr lang="ro-RO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necircumstanţiale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Complementul direct. Complementul 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indirect.</a:t>
                      </a:r>
                      <a:endParaRPr lang="ro-R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Complementul. Complementul </a:t>
                      </a:r>
                      <a:endParaRPr lang="ro-RO" sz="1600" dirty="0" smtClean="0"/>
                    </a:p>
                    <a:p>
                      <a:r>
                        <a:rPr lang="ro-RO" sz="1600" dirty="0" smtClean="0"/>
                        <a:t>direct</a:t>
                      </a:r>
                      <a:r>
                        <a:rPr lang="ro-RO" sz="1600" dirty="0"/>
                        <a:t>, complementul indirect </a:t>
                      </a:r>
                    </a:p>
                    <a:p>
                      <a:r>
                        <a:rPr lang="ro-RO" sz="1600" dirty="0"/>
                        <a:t>în dativ și </a:t>
                      </a:r>
                      <a:r>
                        <a:rPr lang="ro-RO" sz="1600" dirty="0" smtClean="0"/>
                        <a:t>complementul </a:t>
                      </a:r>
                    </a:p>
                    <a:p>
                      <a:r>
                        <a:rPr lang="ro-RO" sz="1600" dirty="0" smtClean="0"/>
                        <a:t>prepozițional</a:t>
                      </a:r>
                    </a:p>
                    <a:p>
                      <a:r>
                        <a:rPr lang="ro-RO" sz="1600" dirty="0" smtClean="0"/>
                        <a:t>Circumstanțialul </a:t>
                      </a:r>
                      <a:r>
                        <a:rPr lang="ro-RO" sz="1600" dirty="0"/>
                        <a:t>de mod, </a:t>
                      </a:r>
                    </a:p>
                    <a:p>
                      <a:r>
                        <a:rPr lang="ro-RO" sz="1600" dirty="0"/>
                        <a:t>de timp, </a:t>
                      </a:r>
                      <a:r>
                        <a:rPr lang="ro-RO" sz="1600"/>
                        <a:t>de </a:t>
                      </a:r>
                      <a:r>
                        <a:rPr lang="ro-RO" sz="1600" smtClean="0"/>
                        <a:t>loc</a:t>
                      </a:r>
                      <a:endParaRPr lang="ro-RO" sz="1600" dirty="0"/>
                    </a:p>
                    <a:p>
                      <a:r>
                        <a:rPr lang="ro-RO" sz="1600" dirty="0"/>
                        <a:t>Norme de </a:t>
                      </a:r>
                      <a:r>
                        <a:rPr lang="ro-RO" sz="1600" dirty="0" smtClean="0"/>
                        <a:t>punctuație </a:t>
                      </a:r>
                      <a:r>
                        <a:rPr lang="ro-RO" sz="1600" dirty="0"/>
                        <a:t>(virgula</a:t>
                      </a:r>
                      <a:r>
                        <a:rPr lang="ro-RO" sz="1600" dirty="0" smtClean="0"/>
                        <a:t>).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901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4743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>
                <a:latin typeface="Calisto MT" panose="02040603050505030304" pitchFamily="18" charset="0"/>
              </a:rPr>
              <a:t>EVALUAREA COMPETENȚELOR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11" name="Hexagon 10"/>
          <p:cNvSpPr/>
          <p:nvPr/>
        </p:nvSpPr>
        <p:spPr>
          <a:xfrm rot="1792415">
            <a:off x="3712712" y="1546733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2" name="Hexagon 11"/>
          <p:cNvSpPr/>
          <p:nvPr/>
        </p:nvSpPr>
        <p:spPr>
          <a:xfrm rot="19800000">
            <a:off x="2891501" y="2920057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 rot="19800000">
            <a:off x="4539228" y="2920059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4" name="Hexagon 13"/>
          <p:cNvSpPr/>
          <p:nvPr/>
        </p:nvSpPr>
        <p:spPr>
          <a:xfrm rot="1792415">
            <a:off x="4066801" y="2205825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Hexagon 14"/>
          <p:cNvSpPr/>
          <p:nvPr/>
        </p:nvSpPr>
        <p:spPr>
          <a:xfrm rot="19800000">
            <a:off x="3245397" y="2866897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Hexagon 15"/>
          <p:cNvSpPr/>
          <p:nvPr/>
        </p:nvSpPr>
        <p:spPr>
          <a:xfrm rot="19800000">
            <a:off x="4893124" y="2866899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486598" y="2979414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2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20920" y="2979414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4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94406" y="2318340"/>
            <a:ext cx="55518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altLang="ko-KR" sz="3600" b="1" dirty="0">
                <a:solidFill>
                  <a:schemeClr val="accent3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4344" y="2832219"/>
            <a:ext cx="2953227" cy="1462814"/>
            <a:chOff x="704729" y="3321380"/>
            <a:chExt cx="2158568" cy="92061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64054"/>
              <a:ext cx="2059657" cy="6779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buFont typeface="Wingdings" panose="05000000000000000000" pitchFamily="2" charset="2"/>
                <a:buChar char="ü"/>
              </a:pPr>
              <a:r>
                <a:rPr lang="ro-RO" sz="1600" dirty="0">
                  <a:latin typeface="Calisto MT" panose="02040603050505030304" pitchFamily="18" charset="0"/>
                </a:rPr>
                <a:t>Proiectarea și diversificarea activităților de evaluare, astfel  încât să stimuleze gândirea     analitică, sintetică, creativă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04729" y="3321380"/>
              <a:ext cx="2059657" cy="2960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ro-RO" altLang="ko-KR" b="1" dirty="0">
                  <a:solidFill>
                    <a:schemeClr val="accent2"/>
                  </a:solidFill>
                  <a:cs typeface="Arial" pitchFamily="34" charset="0"/>
                </a:rPr>
                <a:t>1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77410" y="2751500"/>
            <a:ext cx="2743061" cy="1909808"/>
            <a:chOff x="683845" y="3255135"/>
            <a:chExt cx="2179452" cy="1455874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14435"/>
              <a:ext cx="2059657" cy="11965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sz="1600" dirty="0">
                  <a:latin typeface="Calisto MT" panose="02040603050505030304" pitchFamily="18" charset="0"/>
                </a:rPr>
                <a:t>Utilizarea unor sarcini de    lucru diverse, inedite,</a:t>
              </a:r>
            </a:p>
            <a:p>
              <a:r>
                <a:rPr lang="ro-RO" sz="1600" dirty="0">
                  <a:latin typeface="Calisto MT" panose="02040603050505030304" pitchFamily="18" charset="0"/>
                </a:rPr>
                <a:t>atractive, care să stimuleze participarea elevilor; </a:t>
              </a:r>
            </a:p>
            <a:p>
              <a:r>
                <a:rPr lang="ro-RO" altLang="ko-KR" sz="1600" dirty="0">
                  <a:solidFill>
                    <a:schemeClr val="accent4"/>
                  </a:solidFill>
                  <a:latin typeface="Calisto MT" panose="02040603050505030304" pitchFamily="18" charset="0"/>
                  <a:cs typeface="Arial" pitchFamily="34" charset="0"/>
                </a:rPr>
                <a:t>Utilizarea mijloacelor de evaluare alternative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3845" y="3255135"/>
              <a:ext cx="2059657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altLang="ko-KR" b="1" dirty="0">
                  <a:solidFill>
                    <a:schemeClr val="accent4"/>
                  </a:solidFill>
                  <a:cs typeface="Arial" pitchFamily="34" charset="0"/>
                </a:rPr>
                <a:t>3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94167" y="1385648"/>
            <a:ext cx="3375530" cy="1025570"/>
            <a:chOff x="803640" y="3358059"/>
            <a:chExt cx="2059657" cy="795699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652296"/>
              <a:ext cx="2059657" cy="5014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dirty="0">
                  <a:latin typeface="Calisto MT" panose="02040603050505030304" pitchFamily="18" charset="0"/>
                </a:rPr>
                <a:t>Elaborarea</a:t>
              </a:r>
              <a:r>
                <a:rPr lang="en-US" dirty="0">
                  <a:latin typeface="Calisto MT" panose="02040603050505030304" pitchFamily="18" charset="0"/>
                </a:rPr>
                <a:t> </a:t>
              </a:r>
              <a:r>
                <a:rPr lang="en-US" dirty="0" err="1">
                  <a:latin typeface="Calisto MT" panose="02040603050505030304" pitchFamily="18" charset="0"/>
                </a:rPr>
                <a:t>itemilor</a:t>
              </a:r>
              <a:r>
                <a:rPr lang="en-US" dirty="0">
                  <a:latin typeface="Calisto MT" panose="02040603050505030304" pitchFamily="18" charset="0"/>
                </a:rPr>
                <a:t>/</a:t>
              </a:r>
              <a:r>
                <a:rPr lang="en-US" dirty="0" err="1">
                  <a:latin typeface="Calisto MT" panose="02040603050505030304" pitchFamily="18" charset="0"/>
                </a:rPr>
                <a:t>sarcinilor</a:t>
              </a:r>
              <a:r>
                <a:rPr lang="en-US" dirty="0">
                  <a:latin typeface="Calisto MT" panose="02040603050505030304" pitchFamily="18" charset="0"/>
                </a:rPr>
                <a:t> de </a:t>
              </a:r>
              <a:r>
                <a:rPr lang="en-US" dirty="0" err="1">
                  <a:latin typeface="Calisto MT" panose="02040603050505030304" pitchFamily="18" charset="0"/>
                </a:rPr>
                <a:t>evaluare</a:t>
              </a:r>
              <a:r>
                <a:rPr lang="en-US" dirty="0">
                  <a:latin typeface="Calisto MT" panose="02040603050505030304" pitchFamily="18" charset="0"/>
                </a:rPr>
                <a:t> </a:t>
              </a:r>
              <a:r>
                <a:rPr lang="ro-RO" dirty="0">
                  <a:latin typeface="Calisto MT" panose="02040603050505030304" pitchFamily="18" charset="0"/>
                </a:rPr>
                <a:t>pe competență</a:t>
              </a:r>
              <a:r>
                <a:rPr lang="en-US" altLang="ko-KR" dirty="0">
                  <a:solidFill>
                    <a:schemeClr val="accent3"/>
                  </a:solidFill>
                  <a:cs typeface="Arial" pitchFamily="34" charset="0"/>
                </a:rPr>
                <a:t>.  </a:t>
              </a:r>
              <a:endParaRPr lang="ko-KR" altLang="en-US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58059"/>
              <a:ext cx="2059657" cy="2865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o-RO" altLang="ko-KR" b="1" dirty="0">
                  <a:solidFill>
                    <a:schemeClr val="accent3"/>
                  </a:solidFill>
                  <a:cs typeface="Arial" pitchFamily="34" charset="0"/>
                </a:rPr>
                <a:t>2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724033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Abordare comparativă – Lectura 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71904" y="7709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26C7561A-76F0-4C3E-ADF0-A34226AED4C6}"/>
              </a:ext>
            </a:extLst>
          </p:cNvPr>
          <p:cNvSpPr/>
          <p:nvPr/>
        </p:nvSpPr>
        <p:spPr>
          <a:xfrm>
            <a:off x="6732240" y="239561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62448087"/>
              </p:ext>
            </p:extLst>
          </p:nvPr>
        </p:nvGraphicFramePr>
        <p:xfrm>
          <a:off x="151657" y="700088"/>
          <a:ext cx="8840685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4146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3756539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125206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705489">
                <a:tc>
                  <a:txBody>
                    <a:bodyPr/>
                    <a:lstStyle/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Cartea - obiect cultural. *Structura cărţii: cuprins </a:t>
                      </a:r>
                      <a:endParaRPr lang="ro-R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prefață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postfață, 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note.</a:t>
                      </a:r>
                      <a:endParaRPr lang="ro-RO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Structura operei literare. Modurile de expunere.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Naraţiunea (autor, narator, personaj; naraţiunea la </a:t>
                      </a:r>
                      <a:endParaRPr lang="ro-R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persoana 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III-a şi naraţiunea la persoana I;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subiectul perei literare, momentele subiectului;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timpul şi spaţiul în narațiune).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Descrierea (portretul literar, tabloul).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Dialogul (mijloc de caracterizare a personajelor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Textul narativ literar – în proză, în </a:t>
                      </a:r>
                      <a:endParaRPr lang="ro-RO" sz="1600" dirty="0" smtClean="0"/>
                    </a:p>
                    <a:p>
                      <a:r>
                        <a:rPr lang="ro-RO" sz="1600" dirty="0" smtClean="0"/>
                        <a:t>versuri</a:t>
                      </a:r>
                      <a:endParaRPr lang="ro-RO" sz="1600" dirty="0"/>
                    </a:p>
                    <a:p>
                      <a:r>
                        <a:rPr lang="ro-RO" sz="1600" dirty="0"/>
                        <a:t>• </a:t>
                      </a:r>
                      <a:r>
                        <a:rPr lang="ro-RO" sz="1600" dirty="0" smtClean="0"/>
                        <a:t>Instanțele </a:t>
                      </a:r>
                      <a:r>
                        <a:rPr lang="ro-RO" sz="1600" dirty="0"/>
                        <a:t>comunicării narative: </a:t>
                      </a:r>
                      <a:r>
                        <a:rPr lang="ro-RO" sz="1600" dirty="0" smtClean="0"/>
                        <a:t>autor</a:t>
                      </a:r>
                      <a:r>
                        <a:rPr lang="ro-RO" sz="1600" dirty="0"/>
                        <a:t>, narator, </a:t>
                      </a:r>
                      <a:r>
                        <a:rPr lang="ro-RO" sz="1600" dirty="0" smtClean="0"/>
                        <a:t>personaje </a:t>
                      </a:r>
                      <a:endParaRPr lang="ro-RO" sz="1600" dirty="0"/>
                    </a:p>
                    <a:p>
                      <a:r>
                        <a:rPr lang="ro-RO" sz="1600" dirty="0"/>
                        <a:t>• Narațiunea </a:t>
                      </a:r>
                      <a:r>
                        <a:rPr lang="ro-RO" sz="1600" dirty="0" smtClean="0"/>
                        <a:t>la persoana a </a:t>
                      </a:r>
                      <a:r>
                        <a:rPr lang="ro-RO" sz="1600" dirty="0"/>
                        <a:t>III-a </a:t>
                      </a:r>
                      <a:r>
                        <a:rPr lang="ro-RO" sz="1600" dirty="0" smtClean="0"/>
                        <a:t>și la </a:t>
                      </a:r>
                    </a:p>
                    <a:p>
                      <a:r>
                        <a:rPr lang="ro-RO" sz="1600" dirty="0" smtClean="0"/>
                        <a:t>persoana I. </a:t>
                      </a:r>
                    </a:p>
                    <a:p>
                      <a:r>
                        <a:rPr lang="ro-RO" sz="1600" dirty="0" smtClean="0"/>
                        <a:t>• </a:t>
                      </a:r>
                      <a:r>
                        <a:rPr lang="ro-RO" sz="1600" dirty="0"/>
                        <a:t>Momentele subiectului/etapele </a:t>
                      </a:r>
                      <a:r>
                        <a:rPr lang="ro-RO" sz="1600" dirty="0" smtClean="0"/>
                        <a:t>acțiunii </a:t>
                      </a:r>
                      <a:endParaRPr lang="ro-RO" sz="1600" dirty="0"/>
                    </a:p>
                    <a:p>
                      <a:r>
                        <a:rPr lang="ro-RO" sz="1600" dirty="0"/>
                        <a:t>• Dialogul în textul literar </a:t>
                      </a:r>
                    </a:p>
                    <a:p>
                      <a:r>
                        <a:rPr lang="ro-RO" sz="1600" dirty="0"/>
                        <a:t>Textul descriptiv </a:t>
                      </a:r>
                      <a:r>
                        <a:rPr lang="ro-RO" sz="1600" dirty="0" smtClean="0"/>
                        <a:t>literar </a:t>
                      </a:r>
                      <a:r>
                        <a:rPr lang="ro-RO" sz="1600" dirty="0"/>
                        <a:t>– proză, </a:t>
                      </a:r>
                      <a:r>
                        <a:rPr lang="ro-RO" sz="1600" dirty="0" smtClean="0"/>
                        <a:t>versuri </a:t>
                      </a:r>
                      <a:endParaRPr lang="ro-RO" sz="1600" dirty="0"/>
                    </a:p>
                    <a:p>
                      <a:r>
                        <a:rPr lang="ro-RO" sz="1600" dirty="0"/>
                        <a:t>Textul </a:t>
                      </a:r>
                      <a:r>
                        <a:rPr lang="ro-RO" sz="1600" dirty="0" smtClean="0"/>
                        <a:t>argumentativ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  <a:tr h="705489">
                <a:tc>
                  <a:txBody>
                    <a:bodyPr/>
                    <a:lstStyle/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Figurile de stil (actualizare). Antiteza.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Versificația (actualizare). Tipuri de rimă </a:t>
                      </a:r>
                      <a:endParaRPr lang="ro-R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(monorima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împerecheată, încrucișată, </a:t>
                      </a:r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îmbrățișată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Măsura. </a:t>
                      </a:r>
                      <a:endParaRPr lang="ro-R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dirty="0"/>
                        <a:t>Versificație: rima, strofa, măsura </a:t>
                      </a:r>
                      <a:endParaRPr lang="ro-RO" sz="1600" dirty="0" smtClean="0"/>
                    </a:p>
                    <a:p>
                      <a:r>
                        <a:rPr lang="it-IT" sz="1600" dirty="0" smtClean="0"/>
                        <a:t>versurilor</a:t>
                      </a:r>
                      <a:r>
                        <a:rPr lang="it-IT" sz="1600" dirty="0"/>
                        <a:t>, ritmul (intuitiv</a:t>
                      </a:r>
                      <a:r>
                        <a:rPr lang="it-IT" sz="1600" dirty="0" smtClean="0"/>
                        <a:t>)</a:t>
                      </a:r>
                      <a:endParaRPr lang="ro-RO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8901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159052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r>
              <a:rPr lang="ro-RO" dirty="0"/>
              <a:t>Programa clasa a VI-a – abordare comparativă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43725" y="73342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="" xmlns:a16="http://schemas.microsoft.com/office/drawing/2014/main" id="{E67FC05E-F396-4311-B081-24BF68AFCDA0}"/>
              </a:ext>
            </a:extLst>
          </p:cNvPr>
          <p:cNvSpPr/>
          <p:nvPr/>
        </p:nvSpPr>
        <p:spPr>
          <a:xfrm>
            <a:off x="8519912" y="68199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26C7561A-76F0-4C3E-ADF0-A34226AED4C6}"/>
              </a:ext>
            </a:extLst>
          </p:cNvPr>
          <p:cNvSpPr/>
          <p:nvPr/>
        </p:nvSpPr>
        <p:spPr>
          <a:xfrm>
            <a:off x="372213" y="931552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034733"/>
              </p:ext>
            </p:extLst>
          </p:nvPr>
        </p:nvGraphicFramePr>
        <p:xfrm>
          <a:off x="888150" y="998272"/>
          <a:ext cx="7372314" cy="3445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57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3686157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518812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2926873">
                <a:tc>
                  <a:txBody>
                    <a:bodyPr/>
                    <a:lstStyle/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 literare − populare şi culte − aparținând diverselor genuri şi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specii.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 epică. Opera lirică.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Specii literare obligatorii: pastelul, fabula, doina populară.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 nonliterare: anunțul, știrea. 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Strategii de comprehensiune: </a:t>
                      </a:r>
                    </a:p>
                    <a:p>
                      <a:r>
                        <a:rPr lang="ro-RO" dirty="0"/>
                        <a:t>reprezentări mentale, </a:t>
                      </a:r>
                    </a:p>
                    <a:p>
                      <a:r>
                        <a:rPr lang="ro-RO" dirty="0"/>
                        <a:t>integrarea informațiilor textului în propriul univers cognitiv și afectiv Strategii de interpretare:</a:t>
                      </a:r>
                    </a:p>
                    <a:p>
                      <a:r>
                        <a:rPr lang="ro-RO" dirty="0"/>
                        <a:t>interpretarea limbajului figurat</a:t>
                      </a:r>
                    </a:p>
                    <a:p>
                      <a:r>
                        <a:rPr lang="ro-RO" dirty="0"/>
                        <a:t>(epitetul, enumerația), discuții pe marginea textelor citite </a:t>
                      </a:r>
                    </a:p>
                    <a:p>
                      <a:r>
                        <a:rPr lang="ro-RO" dirty="0"/>
                        <a:t>Interese și atitudini față de </a:t>
                      </a:r>
                      <a:r>
                        <a:rPr lang="ro-RO" dirty="0" smtClean="0"/>
                        <a:t>lectură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83357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o-RO" dirty="0"/>
              <a:t>Abordare comparativă - Redactare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71904" y="7709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="" xmlns:a16="http://schemas.microsoft.com/office/drawing/2014/main" id="{E67FC05E-F396-4311-B081-24BF68AFCDA0}"/>
              </a:ext>
            </a:extLst>
          </p:cNvPr>
          <p:cNvSpPr/>
          <p:nvPr/>
        </p:nvSpPr>
        <p:spPr>
          <a:xfrm>
            <a:off x="8519912" y="68199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26C7561A-76F0-4C3E-ADF0-A34226AED4C6}"/>
              </a:ext>
            </a:extLst>
          </p:cNvPr>
          <p:cNvSpPr/>
          <p:nvPr/>
        </p:nvSpPr>
        <p:spPr>
          <a:xfrm>
            <a:off x="112765" y="313057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1556734"/>
              </p:ext>
            </p:extLst>
          </p:nvPr>
        </p:nvGraphicFramePr>
        <p:xfrm>
          <a:off x="777689" y="621851"/>
          <a:ext cx="8059431" cy="4115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0335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4049096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518812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2007151">
                <a:tc>
                  <a:txBody>
                    <a:bodyPr/>
                    <a:lstStyle/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Procesul scrierii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Organizarea unui text în funcţie de </a:t>
                      </a:r>
                      <a:endParaRPr lang="ro-R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destinație 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(scrisoarea, anunțul).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Semnele de punctuație: punctul </a:t>
                      </a:r>
                      <a:r>
                        <a:rPr lang="ro-RO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şi</a:t>
                      </a:r>
                      <a:endParaRPr lang="ro-R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virgula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linia de dialog şi linia de </a:t>
                      </a:r>
                      <a:endParaRPr lang="ro-R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pauză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Semnele ortografice: cratima,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punctul ca semn ortografic.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sz="1600" dirty="0"/>
                        <a:t>Etapele scrierii, cu accent pe: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ro-RO" sz="1600" dirty="0"/>
                        <a:t>planul textului; 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ro-RO" sz="1600" dirty="0"/>
                        <a:t>redactarea ciornei şi a lucrării pe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1600" dirty="0"/>
                        <a:t> baza planului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1600" dirty="0"/>
                        <a:t>Rezumatul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1600" dirty="0"/>
                        <a:t>Transformarea vorbirii directe în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1600" dirty="0"/>
                        <a:t>vorbire indirectă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5180018"/>
                  </a:ext>
                </a:extLst>
              </a:tr>
              <a:tr h="1173460">
                <a:tc>
                  <a:txBody>
                    <a:bodyPr/>
                    <a:lstStyle/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Contextele de realizare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Relatarea. *Oferirea de informații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privind diverse aspecte ale realităţii 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înconjurătoare. Motivarea unei opinii </a:t>
                      </a:r>
                      <a:endParaRPr lang="ro-RO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o-RO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privitoare </a:t>
                      </a:r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textele studiate sau la</a:t>
                      </a:r>
                    </a:p>
                    <a:p>
                      <a:r>
                        <a:rPr lang="ro-RO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fapte/persoane din realitate.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o-RO" sz="1600" dirty="0"/>
                        <a:t>Tipare textuale de structurare a </a:t>
                      </a:r>
                      <a:r>
                        <a:rPr lang="ro-RO" sz="1600" dirty="0" smtClean="0"/>
                        <a:t>ideilor -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1600" dirty="0" smtClean="0"/>
                        <a:t>narativ</a:t>
                      </a:r>
                      <a:r>
                        <a:rPr lang="ro-RO" sz="1600" dirty="0"/>
                        <a:t>, descriptiv, explicativ, </a:t>
                      </a:r>
                      <a:endParaRPr lang="ro-RO" sz="1600" dirty="0" smtClean="0"/>
                    </a:p>
                    <a:p>
                      <a:pPr marL="0" indent="0">
                        <a:buNone/>
                      </a:pPr>
                      <a:r>
                        <a:rPr lang="ro-RO" sz="1600" dirty="0" smtClean="0"/>
                        <a:t>narativ-descriptiv </a:t>
                      </a:r>
                      <a:r>
                        <a:rPr lang="ro-RO" sz="1600" dirty="0"/>
                        <a:t>(prezentarea unui proces  </a:t>
                      </a:r>
                      <a:r>
                        <a:rPr lang="ro-RO" sz="1600" dirty="0" smtClean="0"/>
                        <a:t>ca </a:t>
                      </a:r>
                      <a:r>
                        <a:rPr lang="ro-RO" sz="1600" dirty="0"/>
                        <a:t>succesiune de etape) </a:t>
                      </a:r>
                    </a:p>
                    <a:p>
                      <a:pPr marL="0" indent="0">
                        <a:buNone/>
                      </a:pPr>
                      <a:r>
                        <a:rPr lang="ro-RO" sz="1600" dirty="0"/>
                        <a:t>Adecvarea la temă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717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069243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BCFA6E2-636F-424B-82C3-32F9840444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23825"/>
            <a:ext cx="9144000" cy="5762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o-RO" dirty="0"/>
              <a:t>Abordare comparativă - Redactare</a:t>
            </a:r>
          </a:p>
        </p:txBody>
      </p:sp>
      <p:sp>
        <p:nvSpPr>
          <p:cNvPr id="11" name="Teardrop 1">
            <a:extLst>
              <a:ext uri="{FF2B5EF4-FFF2-40B4-BE49-F238E27FC236}">
                <a16:creationId xmlns="" xmlns:a16="http://schemas.microsoft.com/office/drawing/2014/main" id="{BE686113-C3F2-485B-977C-2C09C67D6586}"/>
              </a:ext>
            </a:extLst>
          </p:cNvPr>
          <p:cNvSpPr/>
          <p:nvPr/>
        </p:nvSpPr>
        <p:spPr>
          <a:xfrm rot="18805991">
            <a:off x="19504" y="6185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Teardrop 1">
            <a:extLst>
              <a:ext uri="{FF2B5EF4-FFF2-40B4-BE49-F238E27FC236}">
                <a16:creationId xmlns="" xmlns:a16="http://schemas.microsoft.com/office/drawing/2014/main" id="{FA369428-F254-4C91-8D66-B84891273910}"/>
              </a:ext>
            </a:extLst>
          </p:cNvPr>
          <p:cNvSpPr/>
          <p:nvPr/>
        </p:nvSpPr>
        <p:spPr>
          <a:xfrm rot="18805991">
            <a:off x="171904" y="77096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="" xmlns:a16="http://schemas.microsoft.com/office/drawing/2014/main" id="{E67FC05E-F396-4311-B081-24BF68AFCDA0}"/>
              </a:ext>
            </a:extLst>
          </p:cNvPr>
          <p:cNvSpPr/>
          <p:nvPr/>
        </p:nvSpPr>
        <p:spPr>
          <a:xfrm>
            <a:off x="8519912" y="681991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solidFill>
              <a:srgbClr val="797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9">
            <a:extLst>
              <a:ext uri="{FF2B5EF4-FFF2-40B4-BE49-F238E27FC236}">
                <a16:creationId xmlns="" xmlns:a16="http://schemas.microsoft.com/office/drawing/2014/main" id="{26C7561A-76F0-4C3E-ADF0-A34226AED4C6}"/>
              </a:ext>
            </a:extLst>
          </p:cNvPr>
          <p:cNvSpPr/>
          <p:nvPr/>
        </p:nvSpPr>
        <p:spPr>
          <a:xfrm>
            <a:off x="112765" y="313057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aphicFrame>
        <p:nvGraphicFramePr>
          <p:cNvPr id="20" name="Table 19">
            <a:extLst>
              <a:ext uri="{FF2B5EF4-FFF2-40B4-BE49-F238E27FC236}">
                <a16:creationId xmlns="" xmlns:a16="http://schemas.microsoft.com/office/drawing/2014/main" id="{FF8FB8F0-A8BA-41A2-A3AF-A5A29C94E1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55613377"/>
              </p:ext>
            </p:extLst>
          </p:nvPr>
        </p:nvGraphicFramePr>
        <p:xfrm>
          <a:off x="777690" y="998273"/>
          <a:ext cx="8059431" cy="2256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912">
                  <a:extLst>
                    <a:ext uri="{9D8B030D-6E8A-4147-A177-3AD203B41FA5}">
                      <a16:colId xmlns="" xmlns:a16="http://schemas.microsoft.com/office/drawing/2014/main" val="974867743"/>
                    </a:ext>
                  </a:extLst>
                </a:gridCol>
                <a:gridCol w="4116519">
                  <a:extLst>
                    <a:ext uri="{9D8B030D-6E8A-4147-A177-3AD203B41FA5}">
                      <a16:colId xmlns="" xmlns:a16="http://schemas.microsoft.com/office/drawing/2014/main" val="3490361783"/>
                    </a:ext>
                  </a:extLst>
                </a:gridCol>
              </a:tblGrid>
              <a:tr h="518812">
                <a:tc>
                  <a:txBody>
                    <a:bodyPr/>
                    <a:lstStyle/>
                    <a:p>
                      <a:r>
                        <a:rPr lang="ro-RO" dirty="0"/>
                        <a:t>OMEN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nr. </a:t>
                      </a: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5097/09.09.2009</a:t>
                      </a:r>
                      <a:endParaRPr lang="ro-R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o-RO" dirty="0"/>
                        <a:t>OMEN nr. </a:t>
                      </a:r>
                      <a:r>
                        <a:rPr lang="ro-RO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3393/ 28.02.2017</a:t>
                      </a:r>
                      <a:endParaRPr lang="ro-RO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42024603"/>
                  </a:ext>
                </a:extLst>
              </a:tr>
              <a:tr h="1173460">
                <a:tc>
                  <a:txBody>
                    <a:bodyPr/>
                    <a:lstStyle/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Descrierea de tip tablou, de tip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portret. Povestirea.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Rezumatul.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Aprecieri personale referitoare la </a:t>
                      </a:r>
                    </a:p>
                    <a:p>
                      <a:r>
                        <a:rPr lang="ro-R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textele epice şi lirice studiate. </a:t>
                      </a:r>
                    </a:p>
                    <a:p>
                      <a:endParaRPr lang="ro-R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it-IT" dirty="0"/>
                        <a:t>Stil: proprietatea termenilor, puritate şi adecvare situaţională, originalitate</a:t>
                      </a:r>
                      <a:endParaRPr lang="ro-RO" dirty="0"/>
                    </a:p>
                    <a:p>
                      <a:pPr marL="0" indent="0">
                        <a:buNone/>
                      </a:pPr>
                      <a:r>
                        <a:rPr lang="ro-RO" dirty="0"/>
                        <a:t>Prezentarea textului: tabele corelate </a:t>
                      </a:r>
                    </a:p>
                    <a:p>
                      <a:pPr marL="0" indent="0">
                        <a:buNone/>
                      </a:pPr>
                      <a:r>
                        <a:rPr lang="ro-RO" dirty="0"/>
                        <a:t>cu conținutul textului </a:t>
                      </a:r>
                    </a:p>
                    <a:p>
                      <a:pPr marL="0" indent="0">
                        <a:buNone/>
                      </a:pPr>
                      <a:r>
                        <a:rPr lang="ro-RO" dirty="0"/>
                        <a:t>Elemente auxiliare în scriere </a:t>
                      </a:r>
                    </a:p>
                    <a:p>
                      <a:pPr marL="0" indent="0">
                        <a:buNone/>
                      </a:pPr>
                      <a:r>
                        <a:rPr lang="ro-RO" dirty="0"/>
                        <a:t>(paranteze, sublinieri)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7177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177325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26B52392-053D-4426-BCDB-354464CCE4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/>
              <a:t>Elemente de interculturalitate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6F9666CF-C753-4F05-934A-C49DB72940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75F7EB1-CA18-4E5E-A01D-8559EEA6B725}"/>
              </a:ext>
            </a:extLst>
          </p:cNvPr>
          <p:cNvSpPr/>
          <p:nvPr/>
        </p:nvSpPr>
        <p:spPr>
          <a:xfrm>
            <a:off x="2771800" y="1833086"/>
            <a:ext cx="6209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− </a:t>
            </a:r>
            <a:r>
              <a:rPr lang="ro-RO" sz="2000" dirty="0"/>
              <a:t>Valori etice în legendele popoarelor </a:t>
            </a:r>
          </a:p>
          <a:p>
            <a:r>
              <a:rPr lang="ro-RO" sz="2000" dirty="0"/>
              <a:t>− Limba română în Europa; comunitatea lingvistică a </a:t>
            </a:r>
          </a:p>
          <a:p>
            <a:r>
              <a:rPr lang="ro-RO" sz="2000" dirty="0" smtClean="0"/>
              <a:t> vorbitorilor </a:t>
            </a:r>
            <a:r>
              <a:rPr lang="ro-RO" sz="2000" dirty="0"/>
              <a:t>de limbă română de pretutindeni </a:t>
            </a:r>
          </a:p>
          <a:p>
            <a:r>
              <a:rPr lang="ro-RO" sz="2000" dirty="0" smtClean="0"/>
              <a:t>−Valori </a:t>
            </a:r>
            <a:r>
              <a:rPr lang="ro-RO" sz="2000" dirty="0"/>
              <a:t>ale culturii populare în spațiul românesc</a:t>
            </a:r>
          </a:p>
        </p:txBody>
      </p:sp>
    </p:spTree>
    <p:extLst>
      <p:ext uri="{BB962C8B-B14F-4D97-AF65-F5344CB8AC3E}">
        <p14:creationId xmlns="" xmlns:p14="http://schemas.microsoft.com/office/powerpoint/2010/main" val="42594582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" y="3790951"/>
            <a:ext cx="8763000" cy="1143000"/>
          </a:xfrm>
        </p:spPr>
        <p:txBody>
          <a:bodyPr/>
          <a:lstStyle/>
          <a:p>
            <a:r>
              <a:rPr lang="en-US" altLang="ko-KR" dirty="0" smtClean="0"/>
              <a:t>M</a:t>
            </a:r>
            <a:r>
              <a:rPr lang="ro-RO" altLang="ko-KR" dirty="0" smtClean="0"/>
              <a:t>ult </a:t>
            </a:r>
            <a:r>
              <a:rPr lang="ro-RO" altLang="ko-KR" dirty="0"/>
              <a:t>succes în noul an </a:t>
            </a:r>
            <a:r>
              <a:rPr lang="ro-RO" altLang="ko-KR" dirty="0" smtClean="0"/>
              <a:t>școlar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471999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/>
              <a:t>Curriculum la limba și literatura română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o-RO" altLang="ko-KR" dirty="0"/>
              <a:t>Clasa a VI-a</a:t>
            </a:r>
            <a:endParaRPr lang="en-US" altLang="ko-KR" dirty="0"/>
          </a:p>
        </p:txBody>
      </p:sp>
      <p:grpSp>
        <p:nvGrpSpPr>
          <p:cNvPr id="4" name="Group 3"/>
          <p:cNvGrpSpPr/>
          <p:nvPr/>
        </p:nvGrpSpPr>
        <p:grpSpPr>
          <a:xfrm>
            <a:off x="395536" y="1376190"/>
            <a:ext cx="2323243" cy="3354272"/>
            <a:chOff x="4848046" y="3681671"/>
            <a:chExt cx="2758049" cy="2928608"/>
          </a:xfrm>
          <a:solidFill>
            <a:srgbClr val="797B4F"/>
          </a:solidFill>
        </p:grpSpPr>
        <p:sp>
          <p:nvSpPr>
            <p:cNvPr id="5" name="Rounded Rectangle 4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49828" y="1998538"/>
            <a:ext cx="1326349" cy="1826237"/>
            <a:chOff x="1195903" y="1537915"/>
            <a:chExt cx="1670013" cy="2047118"/>
          </a:xfrm>
          <a:solidFill>
            <a:srgbClr val="797B4F"/>
          </a:solidFill>
        </p:grpSpPr>
        <p:sp>
          <p:nvSpPr>
            <p:cNvPr id="14" name="Oval 21"/>
            <p:cNvSpPr>
              <a:spLocks noChangeAspect="1"/>
            </p:cNvSpPr>
            <p:nvPr/>
          </p:nvSpPr>
          <p:spPr>
            <a:xfrm>
              <a:off x="1414470" y="1768048"/>
              <a:ext cx="264724" cy="26693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Oval 21"/>
            <p:cNvSpPr>
              <a:spLocks noChangeAspect="1"/>
            </p:cNvSpPr>
            <p:nvPr/>
          </p:nvSpPr>
          <p:spPr>
            <a:xfrm>
              <a:off x="1323964" y="190993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21"/>
            <p:cNvSpPr>
              <a:spLocks noChangeAspect="1"/>
            </p:cNvSpPr>
            <p:nvPr/>
          </p:nvSpPr>
          <p:spPr>
            <a:xfrm rot="21050853">
              <a:off x="1326433" y="2753031"/>
              <a:ext cx="173268" cy="1747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Oval 21"/>
            <p:cNvSpPr>
              <a:spLocks noChangeAspect="1"/>
            </p:cNvSpPr>
            <p:nvPr/>
          </p:nvSpPr>
          <p:spPr>
            <a:xfrm rot="288847">
              <a:off x="1195903" y="2266763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Oval 21"/>
            <p:cNvSpPr>
              <a:spLocks noChangeAspect="1"/>
            </p:cNvSpPr>
            <p:nvPr/>
          </p:nvSpPr>
          <p:spPr>
            <a:xfrm>
              <a:off x="1414470" y="2278418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Oval 21"/>
            <p:cNvSpPr>
              <a:spLocks noChangeAspect="1"/>
            </p:cNvSpPr>
            <p:nvPr/>
          </p:nvSpPr>
          <p:spPr>
            <a:xfrm>
              <a:off x="1231800" y="2460930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Oval 21"/>
            <p:cNvSpPr>
              <a:spLocks noChangeAspect="1"/>
            </p:cNvSpPr>
            <p:nvPr/>
          </p:nvSpPr>
          <p:spPr>
            <a:xfrm>
              <a:off x="1985429" y="2143218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1"/>
            <p:cNvSpPr>
              <a:spLocks noChangeAspect="1"/>
            </p:cNvSpPr>
            <p:nvPr/>
          </p:nvSpPr>
          <p:spPr>
            <a:xfrm rot="283757">
              <a:off x="1665484" y="3272892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rot="21364806">
              <a:off x="1656905" y="1674846"/>
              <a:ext cx="267508" cy="26974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Oval 21"/>
            <p:cNvSpPr>
              <a:spLocks noChangeAspect="1"/>
            </p:cNvSpPr>
            <p:nvPr/>
          </p:nvSpPr>
          <p:spPr>
            <a:xfrm>
              <a:off x="1563017" y="1930545"/>
              <a:ext cx="424361" cy="42790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Oval 21"/>
            <p:cNvSpPr>
              <a:spLocks noChangeAspect="1"/>
            </p:cNvSpPr>
            <p:nvPr/>
          </p:nvSpPr>
          <p:spPr>
            <a:xfrm rot="21145186">
              <a:off x="1260512" y="1980363"/>
              <a:ext cx="333550" cy="33633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Oval 21"/>
            <p:cNvSpPr>
              <a:spLocks noChangeAspect="1"/>
            </p:cNvSpPr>
            <p:nvPr/>
          </p:nvSpPr>
          <p:spPr>
            <a:xfrm rot="232827">
              <a:off x="1766846" y="2371713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Oval 21"/>
            <p:cNvSpPr>
              <a:spLocks noChangeAspect="1"/>
            </p:cNvSpPr>
            <p:nvPr/>
          </p:nvSpPr>
          <p:spPr>
            <a:xfrm>
              <a:off x="2232245" y="1873583"/>
              <a:ext cx="591365" cy="59630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Oval 21"/>
            <p:cNvSpPr>
              <a:spLocks noChangeAspect="1"/>
            </p:cNvSpPr>
            <p:nvPr/>
          </p:nvSpPr>
          <p:spPr>
            <a:xfrm>
              <a:off x="1580219" y="1680508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Oval 21"/>
            <p:cNvSpPr>
              <a:spLocks noChangeAspect="1"/>
            </p:cNvSpPr>
            <p:nvPr/>
          </p:nvSpPr>
          <p:spPr>
            <a:xfrm rot="20203558">
              <a:off x="1468306" y="2867514"/>
              <a:ext cx="139314" cy="14047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Oval 21"/>
            <p:cNvSpPr>
              <a:spLocks noChangeAspect="1"/>
            </p:cNvSpPr>
            <p:nvPr/>
          </p:nvSpPr>
          <p:spPr>
            <a:xfrm>
              <a:off x="1694605" y="2685223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Oval 21"/>
            <p:cNvSpPr>
              <a:spLocks noChangeAspect="1"/>
            </p:cNvSpPr>
            <p:nvPr/>
          </p:nvSpPr>
          <p:spPr>
            <a:xfrm rot="375171">
              <a:off x="1800405" y="2755645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Oval 21"/>
            <p:cNvSpPr>
              <a:spLocks noChangeAspect="1"/>
            </p:cNvSpPr>
            <p:nvPr/>
          </p:nvSpPr>
          <p:spPr>
            <a:xfrm rot="1185792">
              <a:off x="1591521" y="2830231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Oval 21"/>
            <p:cNvSpPr>
              <a:spLocks noChangeAspect="1"/>
            </p:cNvSpPr>
            <p:nvPr/>
          </p:nvSpPr>
          <p:spPr>
            <a:xfrm>
              <a:off x="1566870" y="2430818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Oval 21"/>
            <p:cNvSpPr>
              <a:spLocks noChangeAspect="1"/>
            </p:cNvSpPr>
            <p:nvPr/>
          </p:nvSpPr>
          <p:spPr>
            <a:xfrm rot="561415">
              <a:off x="1961493" y="1831077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Oval 21"/>
            <p:cNvSpPr>
              <a:spLocks noChangeAspect="1"/>
            </p:cNvSpPr>
            <p:nvPr/>
          </p:nvSpPr>
          <p:spPr>
            <a:xfrm rot="375171">
              <a:off x="1487267" y="2639444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Oval 21"/>
            <p:cNvSpPr>
              <a:spLocks noChangeAspect="1"/>
            </p:cNvSpPr>
            <p:nvPr/>
          </p:nvSpPr>
          <p:spPr>
            <a:xfrm>
              <a:off x="1741171" y="2361128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21"/>
            <p:cNvSpPr>
              <a:spLocks noChangeAspect="1"/>
            </p:cNvSpPr>
            <p:nvPr/>
          </p:nvSpPr>
          <p:spPr>
            <a:xfrm>
              <a:off x="1899336" y="2285667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21"/>
            <p:cNvSpPr>
              <a:spLocks noChangeAspect="1"/>
            </p:cNvSpPr>
            <p:nvPr/>
          </p:nvSpPr>
          <p:spPr>
            <a:xfrm rot="20859187">
              <a:off x="1875957" y="3147672"/>
              <a:ext cx="196820" cy="19846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21"/>
            <p:cNvSpPr>
              <a:spLocks noChangeAspect="1"/>
            </p:cNvSpPr>
            <p:nvPr/>
          </p:nvSpPr>
          <p:spPr>
            <a:xfrm rot="232827">
              <a:off x="2016649" y="3174821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Oval 21"/>
            <p:cNvSpPr>
              <a:spLocks noChangeAspect="1"/>
            </p:cNvSpPr>
            <p:nvPr/>
          </p:nvSpPr>
          <p:spPr>
            <a:xfrm rot="232827">
              <a:off x="2373855" y="2474192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21"/>
            <p:cNvSpPr>
              <a:spLocks noChangeAspect="1"/>
            </p:cNvSpPr>
            <p:nvPr/>
          </p:nvSpPr>
          <p:spPr>
            <a:xfrm>
              <a:off x="2267966" y="2356564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21"/>
            <p:cNvSpPr>
              <a:spLocks noChangeAspect="1"/>
            </p:cNvSpPr>
            <p:nvPr/>
          </p:nvSpPr>
          <p:spPr>
            <a:xfrm>
              <a:off x="2091720" y="2905247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Oval 21"/>
            <p:cNvSpPr>
              <a:spLocks noChangeAspect="1"/>
            </p:cNvSpPr>
            <p:nvPr/>
          </p:nvSpPr>
          <p:spPr>
            <a:xfrm>
              <a:off x="2731788" y="2312226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Oval 21"/>
            <p:cNvSpPr>
              <a:spLocks noChangeAspect="1"/>
            </p:cNvSpPr>
            <p:nvPr/>
          </p:nvSpPr>
          <p:spPr>
            <a:xfrm rot="375171">
              <a:off x="1770483" y="2955490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Oval 21"/>
            <p:cNvSpPr>
              <a:spLocks noChangeAspect="1"/>
            </p:cNvSpPr>
            <p:nvPr/>
          </p:nvSpPr>
          <p:spPr>
            <a:xfrm rot="375171">
              <a:off x="2115911" y="2614000"/>
              <a:ext cx="275390" cy="27769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Oval 21"/>
            <p:cNvSpPr>
              <a:spLocks noChangeAspect="1"/>
            </p:cNvSpPr>
            <p:nvPr/>
          </p:nvSpPr>
          <p:spPr>
            <a:xfrm>
              <a:off x="1984293" y="2894551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Oval 21"/>
            <p:cNvSpPr>
              <a:spLocks noChangeAspect="1"/>
            </p:cNvSpPr>
            <p:nvPr/>
          </p:nvSpPr>
          <p:spPr>
            <a:xfrm>
              <a:off x="2152479" y="2464579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Oval 21"/>
            <p:cNvSpPr>
              <a:spLocks noChangeAspect="1"/>
            </p:cNvSpPr>
            <p:nvPr/>
          </p:nvSpPr>
          <p:spPr>
            <a:xfrm>
              <a:off x="2580435" y="2877367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Oval 21"/>
            <p:cNvSpPr>
              <a:spLocks noChangeAspect="1"/>
            </p:cNvSpPr>
            <p:nvPr/>
          </p:nvSpPr>
          <p:spPr>
            <a:xfrm>
              <a:off x="2000241" y="303937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Oval 21"/>
            <p:cNvSpPr>
              <a:spLocks noChangeAspect="1"/>
            </p:cNvSpPr>
            <p:nvPr/>
          </p:nvSpPr>
          <p:spPr>
            <a:xfrm>
              <a:off x="1961493" y="3484382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Oval 21"/>
            <p:cNvSpPr>
              <a:spLocks noChangeAspect="1"/>
            </p:cNvSpPr>
            <p:nvPr/>
          </p:nvSpPr>
          <p:spPr>
            <a:xfrm>
              <a:off x="1529662" y="300355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Oval 21"/>
            <p:cNvSpPr>
              <a:spLocks noChangeAspect="1"/>
            </p:cNvSpPr>
            <p:nvPr/>
          </p:nvSpPr>
          <p:spPr>
            <a:xfrm>
              <a:off x="1648031" y="3057800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Oval 21"/>
            <p:cNvSpPr>
              <a:spLocks noChangeAspect="1"/>
            </p:cNvSpPr>
            <p:nvPr/>
          </p:nvSpPr>
          <p:spPr>
            <a:xfrm>
              <a:off x="1740222" y="3161559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Oval 21"/>
            <p:cNvSpPr>
              <a:spLocks noChangeAspect="1"/>
            </p:cNvSpPr>
            <p:nvPr/>
          </p:nvSpPr>
          <p:spPr>
            <a:xfrm>
              <a:off x="2361060" y="2871624"/>
              <a:ext cx="228226" cy="23013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Oval 21"/>
            <p:cNvSpPr>
              <a:spLocks noChangeAspect="1"/>
            </p:cNvSpPr>
            <p:nvPr/>
          </p:nvSpPr>
          <p:spPr>
            <a:xfrm>
              <a:off x="2329001" y="3119404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Oval 21"/>
            <p:cNvSpPr>
              <a:spLocks noChangeAspect="1"/>
            </p:cNvSpPr>
            <p:nvPr/>
          </p:nvSpPr>
          <p:spPr>
            <a:xfrm>
              <a:off x="2289480" y="2513009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Oval 21"/>
            <p:cNvSpPr>
              <a:spLocks noChangeAspect="1"/>
            </p:cNvSpPr>
            <p:nvPr/>
          </p:nvSpPr>
          <p:spPr>
            <a:xfrm>
              <a:off x="2682300" y="244457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Oval 21"/>
            <p:cNvSpPr>
              <a:spLocks noChangeAspect="1"/>
            </p:cNvSpPr>
            <p:nvPr/>
          </p:nvSpPr>
          <p:spPr>
            <a:xfrm>
              <a:off x="2749364" y="2506052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Oval 21"/>
            <p:cNvSpPr>
              <a:spLocks noChangeAspect="1"/>
            </p:cNvSpPr>
            <p:nvPr/>
          </p:nvSpPr>
          <p:spPr>
            <a:xfrm>
              <a:off x="2020432" y="2794749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Oval 21"/>
            <p:cNvSpPr>
              <a:spLocks noChangeAspect="1"/>
            </p:cNvSpPr>
            <p:nvPr/>
          </p:nvSpPr>
          <p:spPr>
            <a:xfrm>
              <a:off x="1642196" y="3210761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0" name="Oval 21"/>
            <p:cNvSpPr>
              <a:spLocks noChangeAspect="1"/>
            </p:cNvSpPr>
            <p:nvPr/>
          </p:nvSpPr>
          <p:spPr>
            <a:xfrm>
              <a:off x="2148211" y="1600868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Oval 21"/>
            <p:cNvSpPr>
              <a:spLocks noChangeAspect="1"/>
            </p:cNvSpPr>
            <p:nvPr/>
          </p:nvSpPr>
          <p:spPr>
            <a:xfrm>
              <a:off x="1855627" y="1537915"/>
              <a:ext cx="228226" cy="23013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Oval 21"/>
            <p:cNvSpPr>
              <a:spLocks noChangeAspect="1"/>
            </p:cNvSpPr>
            <p:nvPr/>
          </p:nvSpPr>
          <p:spPr>
            <a:xfrm>
              <a:off x="1920246" y="1755731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Oval 21"/>
            <p:cNvSpPr>
              <a:spLocks noChangeAspect="1"/>
            </p:cNvSpPr>
            <p:nvPr/>
          </p:nvSpPr>
          <p:spPr>
            <a:xfrm>
              <a:off x="1869089" y="1901516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4" name="Oval 21"/>
            <p:cNvSpPr>
              <a:spLocks noChangeAspect="1"/>
            </p:cNvSpPr>
            <p:nvPr/>
          </p:nvSpPr>
          <p:spPr>
            <a:xfrm>
              <a:off x="2042856" y="1699484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5" name="Oval 21"/>
            <p:cNvSpPr>
              <a:spLocks noChangeAspect="1"/>
            </p:cNvSpPr>
            <p:nvPr/>
          </p:nvSpPr>
          <p:spPr>
            <a:xfrm>
              <a:off x="2436404" y="1732638"/>
              <a:ext cx="152882" cy="15415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6" name="Oval 21"/>
            <p:cNvSpPr>
              <a:spLocks noChangeAspect="1"/>
            </p:cNvSpPr>
            <p:nvPr/>
          </p:nvSpPr>
          <p:spPr>
            <a:xfrm>
              <a:off x="2099216" y="1600868"/>
              <a:ext cx="66122" cy="6667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7" name="Oval 21"/>
            <p:cNvSpPr>
              <a:spLocks noChangeAspect="1"/>
            </p:cNvSpPr>
            <p:nvPr/>
          </p:nvSpPr>
          <p:spPr>
            <a:xfrm>
              <a:off x="2264289" y="1954875"/>
              <a:ext cx="66122" cy="6667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8" name="Rectangle 67"/>
          <p:cNvSpPr/>
          <p:nvPr/>
        </p:nvSpPr>
        <p:spPr>
          <a:xfrm>
            <a:off x="3273277" y="2458300"/>
            <a:ext cx="730471" cy="60734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354738" y="2572316"/>
            <a:ext cx="5959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00226" y="2355917"/>
            <a:ext cx="177851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1400" dirty="0">
                <a:latin typeface="Calisto MT" panose="02040603050505030304" pitchFamily="18" charset="0"/>
              </a:rPr>
              <a:t>este structurată pe    formarea – evaluarea  competențelor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73277" y="3317169"/>
            <a:ext cx="730471" cy="607341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54738" y="3431185"/>
            <a:ext cx="5959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095559" y="3278831"/>
            <a:ext cx="18500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1600" dirty="0">
                <a:latin typeface="Calisto MT" panose="02040603050505030304" pitchFamily="18" charset="0"/>
              </a:rPr>
              <a:t> include procesele de construcție a     competenței</a:t>
            </a:r>
            <a:endParaRPr lang="ko-KR" altLang="en-US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273277" y="4176038"/>
            <a:ext cx="730471" cy="60734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4738" y="4290054"/>
            <a:ext cx="5959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078319" y="4112807"/>
            <a:ext cx="19066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1600" dirty="0">
                <a:latin typeface="Calisto MT" panose="02040603050505030304" pitchFamily="18" charset="0"/>
              </a:rPr>
              <a:t>indică tipuri de activități specifice         formării acestora</a:t>
            </a:r>
            <a:endParaRPr lang="ko-KR" altLang="en-US" sz="16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085795" y="2388221"/>
            <a:ext cx="804500" cy="6740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80886" y="2542908"/>
            <a:ext cx="6563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85385" y="2206975"/>
            <a:ext cx="1979102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1600" dirty="0">
                <a:latin typeface="Calisto MT" panose="02040603050505030304" pitchFamily="18" charset="0"/>
              </a:rPr>
              <a:t>sugerează tipuri de activități de evaluare specifice fiecărei      competențe</a:t>
            </a:r>
            <a:endParaRPr lang="ko-KR" altLang="en-US" sz="16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6085795" y="3247090"/>
            <a:ext cx="804500" cy="6740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80886" y="3401777"/>
            <a:ext cx="6563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985386" y="3304513"/>
            <a:ext cx="215861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1600" dirty="0">
                <a:latin typeface="Calisto MT" panose="02040603050505030304" pitchFamily="18" charset="0"/>
              </a:rPr>
              <a:t>stimulează exprimarea punctului de vedere și creativitatea</a:t>
            </a:r>
            <a:endParaRPr lang="ko-KR" altLang="en-US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085795" y="4105959"/>
            <a:ext cx="804500" cy="6740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180886" y="4260646"/>
            <a:ext cx="65637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06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985385" y="4105329"/>
            <a:ext cx="19733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altLang="ko-KR" sz="1600" dirty="0">
                <a:solidFill>
                  <a:schemeClr val="accent2"/>
                </a:solidFill>
                <a:cs typeface="Arial" pitchFamily="34" charset="0"/>
              </a:rPr>
              <a:t>Introducerea elementelor de interculturalitate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2774388" y="1116103"/>
            <a:ext cx="6369612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1600" dirty="0"/>
              <a:t>Programele </a:t>
            </a:r>
            <a:r>
              <a:rPr lang="ro-RO" sz="1600" dirty="0" smtClean="0"/>
              <a:t>școlare </a:t>
            </a:r>
            <a:r>
              <a:rPr lang="ro-RO" sz="1600" dirty="0"/>
              <a:t>pentru clasa a V-a, cuprinse în Anexa 2 a         OMEN nr. 3393/28.02.2017 se aplică în sistemul de învățământ        începând cu anul școlar 2017-2018;</a:t>
            </a:r>
          </a:p>
          <a:p>
            <a:r>
              <a:rPr lang="ro-RO" sz="1600" dirty="0"/>
              <a:t>- programele școlare pentru clasa a VI-a începând cu anul școlar     2018-2019</a:t>
            </a:r>
            <a:endParaRPr lang="en-US" altLang="ko-KR" sz="16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8967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dirty="0">
                <a:solidFill>
                  <a:srgbClr val="EBEBEB"/>
                </a:solidFill>
              </a:rPr>
              <a:t>Opțiuni ale noii programe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o-RO" b="1" dirty="0"/>
              <a:t>aprobate prin OMEN nr. 3393/28.02.2017</a:t>
            </a:r>
            <a:endParaRPr lang="en-US" altLang="ko-KR" dirty="0"/>
          </a:p>
        </p:txBody>
      </p:sp>
      <p:grpSp>
        <p:nvGrpSpPr>
          <p:cNvPr id="16" name="Group 15"/>
          <p:cNvGrpSpPr/>
          <p:nvPr/>
        </p:nvGrpSpPr>
        <p:grpSpPr>
          <a:xfrm>
            <a:off x="701323" y="2337881"/>
            <a:ext cx="2012782" cy="2415047"/>
            <a:chOff x="5818787" y="2877525"/>
            <a:chExt cx="1678753" cy="1641166"/>
          </a:xfrm>
        </p:grpSpPr>
        <p:sp>
          <p:nvSpPr>
            <p:cNvPr id="14" name="TextBox 13"/>
            <p:cNvSpPr txBox="1"/>
            <p:nvPr/>
          </p:nvSpPr>
          <p:spPr>
            <a:xfrm>
              <a:off x="5818787" y="3201032"/>
              <a:ext cx="1678753" cy="13176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sz="1200" dirty="0"/>
                <a:t>Noua programă a eliminat din procesul de învățare  </a:t>
              </a:r>
              <a:endParaRPr lang="ro-RO" sz="1200" dirty="0" smtClean="0"/>
            </a:p>
            <a:p>
              <a:pPr algn="ctr"/>
              <a:r>
                <a:rPr lang="ro-RO" sz="1200" dirty="0" smtClean="0"/>
                <a:t> </a:t>
              </a:r>
              <a:r>
                <a:rPr lang="ro-RO" sz="1200" dirty="0"/>
                <a:t>teoretizarea excesivă și   abstractizarea, </a:t>
              </a:r>
              <a:endParaRPr lang="ro-RO" sz="1200" dirty="0" smtClean="0"/>
            </a:p>
            <a:p>
              <a:pPr algn="ctr"/>
              <a:r>
                <a:rPr lang="ro-RO" sz="1200" dirty="0" smtClean="0"/>
                <a:t>înlocuindu-le </a:t>
              </a:r>
              <a:r>
                <a:rPr lang="ro-RO" sz="1200" dirty="0"/>
                <a:t>cu elemente concrete, </a:t>
              </a:r>
              <a:r>
                <a:rPr lang="ro-RO" sz="1200" dirty="0" smtClean="0"/>
                <a:t>accesibile </a:t>
              </a:r>
              <a:r>
                <a:rPr lang="ro-RO" sz="1200" dirty="0"/>
                <a:t>pentru acest ni-vel de vârstă și </a:t>
              </a:r>
              <a:endParaRPr lang="ro-RO" sz="1200" dirty="0" smtClean="0"/>
            </a:p>
            <a:p>
              <a:pPr algn="ctr"/>
              <a:r>
                <a:rPr lang="ro-RO" sz="1200" dirty="0" smtClean="0"/>
                <a:t>care </a:t>
              </a:r>
              <a:r>
                <a:rPr lang="ro-RO" sz="1200" dirty="0"/>
                <a:t>pot </a:t>
              </a:r>
              <a:r>
                <a:rPr lang="ro-RO" sz="1200" dirty="0" smtClean="0"/>
                <a:t> </a:t>
              </a:r>
              <a:r>
                <a:rPr lang="ro-RO" sz="1200" dirty="0"/>
                <a:t>conduce, prin </a:t>
              </a:r>
              <a:endParaRPr lang="ro-RO" sz="1200" dirty="0" smtClean="0"/>
            </a:p>
            <a:p>
              <a:pPr algn="ctr"/>
              <a:r>
                <a:rPr lang="ro-RO" sz="1200" dirty="0" smtClean="0"/>
                <a:t>înțelegerea  </a:t>
              </a:r>
              <a:r>
                <a:rPr lang="ro-RO" sz="1200" dirty="0"/>
                <a:t>celor învățate, la formarea de competențe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868144" y="2877525"/>
              <a:ext cx="1557398" cy="209153"/>
            </a:xfrm>
            <a:prstGeom prst="rect">
              <a:avLst/>
            </a:prstGeom>
            <a:solidFill>
              <a:schemeClr val="accent1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bg1"/>
                  </a:solidFill>
                  <a:cs typeface="Arial" pitchFamily="34" charset="0"/>
                </a:rPr>
                <a:t>Competențe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9802" y="2337878"/>
            <a:ext cx="1938429" cy="2775972"/>
            <a:chOff x="5868143" y="2802801"/>
            <a:chExt cx="1699645" cy="1886438"/>
          </a:xfrm>
        </p:grpSpPr>
        <p:sp>
          <p:nvSpPr>
            <p:cNvPr id="18" name="TextBox 17"/>
            <p:cNvSpPr txBox="1"/>
            <p:nvPr/>
          </p:nvSpPr>
          <p:spPr>
            <a:xfrm>
              <a:off x="5868143" y="3120596"/>
              <a:ext cx="1699645" cy="15686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sz="1200" dirty="0"/>
                <a:t>Componentele </a:t>
              </a:r>
            </a:p>
            <a:p>
              <a:pPr algn="ctr"/>
              <a:r>
                <a:rPr lang="ro-RO" sz="1200" dirty="0"/>
                <a:t>programei urmează </a:t>
              </a:r>
              <a:endParaRPr lang="ro-RO" sz="1200" dirty="0" smtClean="0"/>
            </a:p>
            <a:p>
              <a:pPr algn="ctr"/>
              <a:r>
                <a:rPr lang="ro-RO" sz="1200" dirty="0" smtClean="0"/>
                <a:t>logica </a:t>
              </a:r>
              <a:r>
                <a:rPr lang="ro-RO" sz="1200" dirty="0"/>
                <a:t>domeniului, </a:t>
              </a:r>
              <a:endParaRPr lang="ro-RO" sz="1200" dirty="0" smtClean="0"/>
            </a:p>
            <a:p>
              <a:pPr algn="ctr"/>
              <a:r>
                <a:rPr lang="ro-RO" sz="1200" dirty="0" smtClean="0"/>
                <a:t>dezvoltând </a:t>
              </a:r>
              <a:r>
                <a:rPr lang="ro-RO" sz="1200" b="1" dirty="0"/>
                <a:t>competențe generale care se </a:t>
              </a:r>
              <a:endParaRPr lang="ro-RO" sz="1200" b="1" dirty="0" smtClean="0"/>
            </a:p>
            <a:p>
              <a:pPr algn="ctr"/>
              <a:r>
                <a:rPr lang="ro-RO" sz="1200" b="1" dirty="0" smtClean="0"/>
                <a:t>circumscriu </a:t>
              </a:r>
            </a:p>
            <a:p>
              <a:pPr algn="ctr"/>
              <a:r>
                <a:rPr lang="ro-RO" sz="1200" b="1" dirty="0" smtClean="0"/>
                <a:t>competențelor- </a:t>
              </a:r>
              <a:r>
                <a:rPr lang="ro-RO" sz="1200" b="1" dirty="0"/>
                <a:t>cheie</a:t>
              </a:r>
              <a:r>
                <a:rPr lang="ro-RO" sz="1200" dirty="0"/>
                <a:t>, a căror miză </a:t>
              </a:r>
              <a:r>
                <a:rPr lang="ro-RO" sz="1200" dirty="0" smtClean="0"/>
                <a:t>este să</a:t>
              </a:r>
            </a:p>
            <a:p>
              <a:pPr algn="ctr"/>
              <a:r>
                <a:rPr lang="ro-RO" sz="1200" dirty="0" smtClean="0"/>
                <a:t> </a:t>
              </a:r>
              <a:r>
                <a:rPr lang="ro-RO" sz="1200" dirty="0"/>
                <a:t>faciliteze </a:t>
              </a:r>
              <a:r>
                <a:rPr lang="ro-RO" sz="1200" dirty="0" smtClean="0"/>
                <a:t>integrarea </a:t>
              </a:r>
            </a:p>
            <a:p>
              <a:pPr algn="ctr"/>
              <a:r>
                <a:rPr lang="ro-RO" sz="1200" dirty="0" smtClean="0"/>
                <a:t>lingvistică </a:t>
              </a:r>
              <a:r>
                <a:rPr lang="ro-RO" sz="1200" dirty="0"/>
                <a:t>și </a:t>
              </a:r>
              <a:r>
                <a:rPr lang="ro-RO" sz="1200" dirty="0" smtClean="0"/>
                <a:t>culturală </a:t>
              </a:r>
              <a:r>
                <a:rPr lang="ro-RO" sz="1200" dirty="0"/>
                <a:t>a </a:t>
              </a:r>
              <a:endParaRPr lang="ro-RO" sz="1200" dirty="0" smtClean="0"/>
            </a:p>
            <a:p>
              <a:pPr algn="ctr"/>
              <a:r>
                <a:rPr lang="ro-RO" sz="1200" dirty="0" smtClean="0"/>
                <a:t>elevului </a:t>
              </a:r>
              <a:r>
                <a:rPr lang="ro-RO" sz="1200" dirty="0"/>
                <a:t>în </a:t>
              </a:r>
            </a:p>
            <a:p>
              <a:pPr algn="ctr"/>
              <a:r>
                <a:rPr lang="ro-RO" sz="1200" dirty="0"/>
                <a:t>spațiul național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68143" y="2802801"/>
              <a:ext cx="1557398" cy="355559"/>
            </a:xfrm>
            <a:prstGeom prst="rect">
              <a:avLst/>
            </a:prstGeom>
            <a:solidFill>
              <a:schemeClr val="accent2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bg1"/>
                  </a:solidFill>
                  <a:cs typeface="Arial" pitchFamily="34" charset="0"/>
                </a:rPr>
                <a:t>Integrare lingvistică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88026" y="2337882"/>
            <a:ext cx="2095105" cy="2737106"/>
            <a:chOff x="5868143" y="2802801"/>
            <a:chExt cx="1837020" cy="1860025"/>
          </a:xfrm>
        </p:grpSpPr>
        <p:sp>
          <p:nvSpPr>
            <p:cNvPr id="21" name="TextBox 20"/>
            <p:cNvSpPr txBox="1"/>
            <p:nvPr/>
          </p:nvSpPr>
          <p:spPr>
            <a:xfrm>
              <a:off x="5868143" y="3094184"/>
              <a:ext cx="1837020" cy="156864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o-RO" sz="1200" dirty="0"/>
                <a:t>În domeniul </a:t>
              </a:r>
              <a:r>
                <a:rPr lang="ro-RO" sz="1200" b="1" dirty="0"/>
                <a:t>studiului </a:t>
              </a:r>
            </a:p>
            <a:p>
              <a:pPr lvl="0" algn="ctr"/>
              <a:r>
                <a:rPr lang="ro-RO" sz="1200" b="1" dirty="0"/>
                <a:t>gramaticii</a:t>
              </a:r>
              <a:r>
                <a:rPr lang="ro-RO" sz="1200" dirty="0"/>
                <a:t>, </a:t>
              </a:r>
              <a:r>
                <a:rPr lang="ro-RO" sz="1200" dirty="0" smtClean="0"/>
                <a:t>frecvența</a:t>
              </a:r>
            </a:p>
            <a:p>
              <a:pPr lvl="0" algn="ctr"/>
              <a:r>
                <a:rPr lang="ro-RO" sz="1200" dirty="0" smtClean="0"/>
                <a:t> </a:t>
              </a:r>
              <a:r>
                <a:rPr lang="ro-RO" sz="1200" dirty="0"/>
                <a:t>erorilor de utilizare a </a:t>
              </a:r>
              <a:r>
                <a:rPr lang="ro-RO" sz="1200" dirty="0" smtClean="0"/>
                <a:t>limbii</a:t>
              </a:r>
            </a:p>
            <a:p>
              <a:pPr lvl="0" algn="ctr"/>
              <a:r>
                <a:rPr lang="ro-RO" sz="1200" dirty="0" smtClean="0"/>
                <a:t> române </a:t>
              </a:r>
              <a:r>
                <a:rPr lang="ro-RO" sz="1200" dirty="0"/>
                <a:t>a condus la </a:t>
              </a:r>
              <a:endParaRPr lang="ro-RO" sz="1200" dirty="0" smtClean="0"/>
            </a:p>
            <a:p>
              <a:pPr lvl="0" algn="ctr"/>
              <a:r>
                <a:rPr lang="ro-RO" sz="1200" b="1" dirty="0" smtClean="0"/>
                <a:t>eliminarea </a:t>
              </a:r>
              <a:r>
                <a:rPr lang="ro-RO" sz="1200" b="1" dirty="0"/>
                <a:t>unor </a:t>
              </a:r>
              <a:endParaRPr lang="ro-RO" sz="1200" b="1" dirty="0" smtClean="0"/>
            </a:p>
            <a:p>
              <a:pPr lvl="0" algn="ctr"/>
              <a:r>
                <a:rPr lang="ro-RO" sz="1200" b="1" dirty="0" smtClean="0"/>
                <a:t>conținuturi </a:t>
              </a:r>
              <a:r>
                <a:rPr lang="ro-RO" sz="1200" b="1" dirty="0"/>
                <a:t>care nu pot fi </a:t>
              </a:r>
              <a:endParaRPr lang="ro-RO" sz="1200" b="1" dirty="0" smtClean="0"/>
            </a:p>
            <a:p>
              <a:pPr lvl="0" algn="ctr"/>
              <a:r>
                <a:rPr lang="ro-RO" sz="1200" b="1" dirty="0" smtClean="0"/>
                <a:t>înțelese </a:t>
              </a:r>
              <a:r>
                <a:rPr lang="ro-RO" sz="1200" b="1" dirty="0"/>
                <a:t>corect de către </a:t>
              </a:r>
              <a:endParaRPr lang="ro-RO" sz="1200" b="1" dirty="0" smtClean="0"/>
            </a:p>
            <a:p>
              <a:pPr lvl="0" algn="ctr"/>
              <a:r>
                <a:rPr lang="ro-RO" sz="1200" b="1" dirty="0" smtClean="0"/>
                <a:t>elevii </a:t>
              </a:r>
              <a:r>
                <a:rPr lang="ro-RO" sz="1200" b="1" dirty="0"/>
                <a:t>de gimnaziu</a:t>
              </a:r>
              <a:r>
                <a:rPr lang="ro-RO" sz="1200" dirty="0"/>
                <a:t> (diateza reflexivă cu toate nuanțele, subiectiva și predicativa, </a:t>
              </a:r>
              <a:endParaRPr lang="ro-RO" sz="1200" dirty="0" smtClean="0"/>
            </a:p>
            <a:p>
              <a:pPr lvl="0" algn="ctr"/>
              <a:r>
                <a:rPr lang="ro-RO" sz="1200" dirty="0" smtClean="0"/>
                <a:t>tipuri </a:t>
              </a:r>
              <a:r>
                <a:rPr lang="ro-RO" sz="1200" dirty="0"/>
                <a:t>mai dificile de </a:t>
              </a:r>
              <a:endParaRPr lang="ro-RO" sz="1200" dirty="0" smtClean="0"/>
            </a:p>
            <a:p>
              <a:pPr lvl="0" algn="ctr"/>
              <a:r>
                <a:rPr lang="ro-RO" sz="1200" dirty="0" smtClean="0"/>
                <a:t>circumstanțiale </a:t>
              </a:r>
              <a:r>
                <a:rPr lang="ro-RO" sz="1200" dirty="0"/>
                <a:t>etc.)</a:t>
              </a:r>
              <a:endParaRPr lang="en-US" sz="12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99211" y="2802801"/>
              <a:ext cx="1641581" cy="209153"/>
            </a:xfrm>
            <a:prstGeom prst="rect">
              <a:avLst/>
            </a:prstGeom>
            <a:solidFill>
              <a:schemeClr val="accent3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bg1"/>
                  </a:solidFill>
                  <a:cs typeface="Arial" pitchFamily="34" charset="0"/>
                </a:rPr>
                <a:t>Studiul gramaticii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927699" y="2217922"/>
            <a:ext cx="1820765" cy="2660162"/>
            <a:chOff x="5868143" y="2729598"/>
            <a:chExt cx="1596475" cy="1807737"/>
          </a:xfrm>
        </p:grpSpPr>
        <p:sp>
          <p:nvSpPr>
            <p:cNvPr id="24" name="TextBox 23"/>
            <p:cNvSpPr txBox="1"/>
            <p:nvPr/>
          </p:nvSpPr>
          <p:spPr>
            <a:xfrm>
              <a:off x="5868144" y="3219676"/>
              <a:ext cx="1596474" cy="131765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/>
              <a:r>
                <a:rPr lang="ro-RO" sz="1200" dirty="0"/>
                <a:t>Noua programă </a:t>
              </a:r>
              <a:r>
                <a:rPr lang="ro-RO" sz="1200" b="1" dirty="0"/>
                <a:t>repune în poziție centrală </a:t>
              </a:r>
            </a:p>
            <a:p>
              <a:pPr lvl="0" algn="ctr"/>
              <a:r>
                <a:rPr lang="ro-RO" sz="1200" b="1" dirty="0"/>
                <a:t>identitatea proprie </a:t>
              </a:r>
            </a:p>
            <a:p>
              <a:pPr lvl="0" algn="ctr"/>
              <a:r>
                <a:rPr lang="ro-RO" sz="1200" b="1" dirty="0"/>
                <a:t>inserată în contextul </a:t>
              </a:r>
            </a:p>
            <a:p>
              <a:pPr lvl="0" algn="ctr"/>
              <a:r>
                <a:rPr lang="ro-RO" sz="1200" b="1" dirty="0"/>
                <a:t>identității naționale, </a:t>
              </a:r>
            </a:p>
            <a:p>
              <a:pPr lvl="0" algn="ctr"/>
              <a:r>
                <a:rPr lang="ro-RO" sz="1200" dirty="0"/>
                <a:t>care implică și </a:t>
              </a:r>
            </a:p>
            <a:p>
              <a:pPr lvl="0" algn="ctr"/>
              <a:r>
                <a:rPr lang="ro-RO" sz="1200" dirty="0"/>
                <a:t>asumarea de către elevi a valorilor românești, în raport cu valorile </a:t>
              </a:r>
            </a:p>
            <a:p>
              <a:pPr lvl="0" algn="ctr"/>
              <a:r>
                <a:rPr lang="ro-RO" sz="1200" dirty="0"/>
                <a:t>universale. 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68143" y="2729598"/>
              <a:ext cx="1557398" cy="501966"/>
            </a:xfrm>
            <a:prstGeom prst="rect">
              <a:avLst/>
            </a:prstGeom>
            <a:solidFill>
              <a:schemeClr val="accent4"/>
            </a:solidFill>
            <a:ln w="19050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o-RO" altLang="ko-KR" sz="1400" b="1" dirty="0">
                  <a:solidFill>
                    <a:schemeClr val="bg1"/>
                  </a:solidFill>
                  <a:cs typeface="Arial" pitchFamily="34" charset="0"/>
                </a:rPr>
                <a:t>Identitate națională și interculturalitate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AutoShape 92"/>
          <p:cNvSpPr>
            <a:spLocks noChangeArrowheads="1"/>
          </p:cNvSpPr>
          <p:nvPr/>
        </p:nvSpPr>
        <p:spPr bwMode="auto">
          <a:xfrm flipH="1">
            <a:off x="1227278" y="1357742"/>
            <a:ext cx="779108" cy="779108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1" name="AutoShape 92"/>
          <p:cNvSpPr>
            <a:spLocks noChangeArrowheads="1"/>
          </p:cNvSpPr>
          <p:nvPr/>
        </p:nvSpPr>
        <p:spPr bwMode="auto">
          <a:xfrm flipH="1">
            <a:off x="5148064" y="1357742"/>
            <a:ext cx="779108" cy="779108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2" name="AutoShape 92"/>
          <p:cNvSpPr>
            <a:spLocks noChangeArrowheads="1"/>
          </p:cNvSpPr>
          <p:nvPr/>
        </p:nvSpPr>
        <p:spPr bwMode="auto">
          <a:xfrm flipH="1">
            <a:off x="7308304" y="1365416"/>
            <a:ext cx="779108" cy="779194"/>
          </a:xfrm>
          <a:prstGeom prst="rect">
            <a:avLst/>
          </a:prstGeom>
          <a:noFill/>
          <a:ln w="38100">
            <a:solidFill>
              <a:schemeClr val="accent4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3" name="AutoShape 92"/>
          <p:cNvSpPr>
            <a:spLocks noChangeArrowheads="1"/>
          </p:cNvSpPr>
          <p:nvPr/>
        </p:nvSpPr>
        <p:spPr bwMode="auto">
          <a:xfrm flipH="1">
            <a:off x="3187671" y="1357742"/>
            <a:ext cx="779108" cy="779194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4" name="Rectangle 9"/>
          <p:cNvSpPr/>
          <p:nvPr/>
        </p:nvSpPr>
        <p:spPr>
          <a:xfrm>
            <a:off x="5322680" y="1561137"/>
            <a:ext cx="414225" cy="38775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Rectangle 16"/>
          <p:cNvSpPr/>
          <p:nvPr/>
        </p:nvSpPr>
        <p:spPr>
          <a:xfrm rot="2700000">
            <a:off x="7540948" y="1513556"/>
            <a:ext cx="313820" cy="562622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Pie 24"/>
          <p:cNvSpPr/>
          <p:nvPr/>
        </p:nvSpPr>
        <p:spPr>
          <a:xfrm>
            <a:off x="1383270" y="1538713"/>
            <a:ext cx="467124" cy="46453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Frame 17"/>
          <p:cNvSpPr/>
          <p:nvPr/>
        </p:nvSpPr>
        <p:spPr>
          <a:xfrm>
            <a:off x="3351729" y="1561137"/>
            <a:ext cx="419689" cy="4196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9928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25427" y="423705"/>
            <a:ext cx="6695728" cy="576064"/>
          </a:xfrm>
        </p:spPr>
        <p:txBody>
          <a:bodyPr/>
          <a:lstStyle/>
          <a:p>
            <a:r>
              <a:rPr lang="ro-RO" altLang="ko-KR" dirty="0"/>
              <a:t>Important!</a:t>
            </a:r>
            <a:endParaRPr lang="ko-KR" alt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547664" y="1203598"/>
            <a:ext cx="7357468" cy="3521023"/>
            <a:chOff x="1932423" y="1330362"/>
            <a:chExt cx="3354326" cy="3048638"/>
          </a:xfrm>
        </p:grpSpPr>
        <p:sp>
          <p:nvSpPr>
            <p:cNvPr id="18" name="TextBox 17"/>
            <p:cNvSpPr txBox="1"/>
            <p:nvPr/>
          </p:nvSpPr>
          <p:spPr>
            <a:xfrm>
              <a:off x="1932423" y="1740800"/>
              <a:ext cx="3354326" cy="26382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just"/>
              <a:r>
                <a:rPr lang="en-US" sz="1600" dirty="0" err="1" smtClean="0"/>
                <a:t>Foarte</a:t>
              </a:r>
              <a:r>
                <a:rPr lang="en-US" sz="1600" dirty="0" smtClean="0"/>
                <a:t> </a:t>
              </a:r>
              <a:r>
                <a:rPr lang="en-US" sz="1600" dirty="0"/>
                <a:t>important </a:t>
              </a:r>
              <a:r>
                <a:rPr lang="en-US" sz="1600" dirty="0" err="1"/>
                <a:t>este</a:t>
              </a:r>
              <a:r>
                <a:rPr lang="en-US" sz="1600" dirty="0"/>
                <a:t> ca </a:t>
              </a:r>
              <a:r>
                <a:rPr lang="en-US" sz="1600" dirty="0" err="1"/>
                <a:t>elevul</a:t>
              </a:r>
              <a:r>
                <a:rPr lang="en-US" sz="1600" dirty="0"/>
                <a:t> </a:t>
              </a:r>
              <a:r>
                <a:rPr lang="en-US" sz="1600" dirty="0" err="1"/>
                <a:t>să</a:t>
              </a:r>
              <a:r>
                <a:rPr lang="en-US" sz="1600" dirty="0"/>
                <a:t> </a:t>
              </a:r>
              <a:r>
                <a:rPr lang="en-US" sz="1600" dirty="0" err="1"/>
                <a:t>poată</a:t>
              </a:r>
              <a:r>
                <a:rPr lang="en-US" sz="1600" dirty="0"/>
                <a:t> face </a:t>
              </a:r>
              <a:r>
                <a:rPr lang="en-US" sz="1600" dirty="0" err="1"/>
                <a:t>și</a:t>
              </a:r>
              <a:r>
                <a:rPr lang="en-US" sz="1600" dirty="0"/>
                <a:t> </a:t>
              </a:r>
              <a:r>
                <a:rPr lang="en-US" sz="1600" dirty="0" err="1"/>
                <a:t>lectura</a:t>
              </a:r>
              <a:r>
                <a:rPr lang="en-US" sz="1600" dirty="0"/>
                <a:t> </a:t>
              </a:r>
              <a:r>
                <a:rPr lang="en-US" sz="1600" dirty="0" err="1"/>
                <a:t>imaginii</a:t>
              </a:r>
              <a:r>
                <a:rPr lang="en-US" sz="1600" dirty="0"/>
                <a:t>, </a:t>
              </a:r>
              <a:r>
                <a:rPr lang="en-US" sz="1600" dirty="0" err="1" smtClean="0"/>
                <a:t>transferând</a:t>
              </a:r>
              <a:r>
                <a:rPr lang="en-US" sz="1600" dirty="0" smtClean="0"/>
                <a:t> </a:t>
              </a:r>
              <a:endParaRPr lang="ro-RO" sz="1600" dirty="0" smtClean="0"/>
            </a:p>
            <a:p>
              <a:pPr algn="just"/>
              <a:r>
                <a:rPr lang="en-US" sz="1600" dirty="0" err="1" smtClean="0"/>
                <a:t>astfel</a:t>
              </a:r>
              <a:r>
                <a:rPr lang="en-US" sz="1600" dirty="0" smtClean="0"/>
                <a:t> </a:t>
              </a:r>
              <a:r>
                <a:rPr lang="en-US" sz="1600" dirty="0" err="1"/>
                <a:t>alte</a:t>
              </a:r>
              <a:r>
                <a:rPr lang="en-US" sz="1600" dirty="0"/>
                <a:t> </a:t>
              </a:r>
              <a:r>
                <a:rPr lang="en-US" sz="1600" dirty="0" err="1"/>
                <a:t>coduri</a:t>
              </a:r>
              <a:r>
                <a:rPr lang="en-US" sz="1600" dirty="0"/>
                <a:t> de </a:t>
              </a:r>
              <a:r>
                <a:rPr lang="en-US" sz="1600" dirty="0" err="1"/>
                <a:t>comunicare</a:t>
              </a:r>
              <a:r>
                <a:rPr lang="en-US" sz="1600" dirty="0"/>
                <a:t>, </a:t>
              </a:r>
              <a:r>
                <a:rPr lang="en-US" sz="1600" dirty="0" err="1"/>
                <a:t>în</a:t>
              </a:r>
              <a:r>
                <a:rPr lang="en-US" sz="1600" dirty="0"/>
                <a:t> </a:t>
              </a:r>
              <a:r>
                <a:rPr lang="en-US" sz="1600" dirty="0" err="1"/>
                <a:t>codul</a:t>
              </a:r>
              <a:r>
                <a:rPr lang="en-US" sz="1600" dirty="0"/>
                <a:t> </a:t>
              </a:r>
              <a:r>
                <a:rPr lang="en-US" sz="1600" dirty="0" err="1"/>
                <a:t>lingvistic</a:t>
              </a:r>
              <a:r>
                <a:rPr lang="en-US" sz="1600" dirty="0"/>
                <a:t>. </a:t>
              </a:r>
              <a:endParaRPr lang="ro-RO" sz="1600" dirty="0"/>
            </a:p>
            <a:p>
              <a:pPr algn="just"/>
              <a:r>
                <a:rPr lang="en-US" sz="1600" dirty="0" err="1"/>
                <a:t>Procesul</a:t>
              </a:r>
              <a:r>
                <a:rPr lang="en-US" sz="1600" dirty="0"/>
                <a:t> </a:t>
              </a:r>
              <a:r>
                <a:rPr lang="en-US" sz="1600" dirty="0" err="1"/>
                <a:t>este</a:t>
              </a:r>
              <a:r>
                <a:rPr lang="en-US" sz="1600" dirty="0"/>
                <a:t> complex, </a:t>
              </a:r>
              <a:r>
                <a:rPr lang="en-US" sz="1600" dirty="0" err="1"/>
                <a:t>dar</a:t>
              </a:r>
              <a:r>
                <a:rPr lang="en-US" sz="1600" dirty="0"/>
                <a:t> </a:t>
              </a:r>
              <a:r>
                <a:rPr lang="en-US" sz="1600" dirty="0" err="1"/>
                <a:t>aspectul</a:t>
              </a:r>
              <a:r>
                <a:rPr lang="en-US" sz="1600" dirty="0"/>
                <a:t> </a:t>
              </a:r>
              <a:r>
                <a:rPr lang="en-US" sz="1600" dirty="0" err="1"/>
                <a:t>funcțional</a:t>
              </a:r>
              <a:r>
                <a:rPr lang="en-US" sz="1600" dirty="0"/>
                <a:t> are o </a:t>
              </a:r>
              <a:r>
                <a:rPr lang="en-US" sz="1600" dirty="0" err="1"/>
                <a:t>importanță</a:t>
              </a:r>
              <a:r>
                <a:rPr lang="en-US" sz="1600" dirty="0"/>
                <a:t> </a:t>
              </a:r>
              <a:r>
                <a:rPr lang="en-US" sz="1600" dirty="0" err="1"/>
                <a:t>majoră</a:t>
              </a:r>
              <a:r>
                <a:rPr lang="en-US" sz="1600" dirty="0"/>
                <a:t> </a:t>
              </a:r>
              <a:r>
                <a:rPr lang="ro-RO" sz="1600" dirty="0" smtClean="0"/>
                <a:t>î</a:t>
              </a:r>
              <a:r>
                <a:rPr lang="en-US" sz="1600" dirty="0"/>
                <a:t>n</a:t>
              </a:r>
              <a:r>
                <a:rPr lang="ro-RO" sz="1600" dirty="0"/>
                <a:t> </a:t>
              </a:r>
              <a:endParaRPr lang="ro-RO" sz="1600" dirty="0" smtClean="0"/>
            </a:p>
            <a:p>
              <a:pPr algn="just"/>
              <a:r>
                <a:rPr lang="en-US" sz="1600" dirty="0" err="1" smtClean="0"/>
                <a:t>asigurarea</a:t>
              </a:r>
              <a:r>
                <a:rPr lang="en-US" sz="1600" dirty="0" smtClean="0"/>
                <a:t> </a:t>
              </a:r>
              <a:r>
                <a:rPr lang="en-US" sz="1600" dirty="0" err="1"/>
                <a:t>inserției</a:t>
              </a:r>
              <a:r>
                <a:rPr lang="en-US" sz="1600" dirty="0"/>
                <a:t> </a:t>
              </a:r>
              <a:r>
                <a:rPr lang="en-US" sz="1600" dirty="0" err="1"/>
                <a:t>sociale</a:t>
              </a:r>
              <a:r>
                <a:rPr lang="en-US" sz="1600" dirty="0"/>
                <a:t> </a:t>
              </a:r>
              <a:r>
                <a:rPr lang="en-US" sz="1600" i="1" dirty="0"/>
                <a:t>(reclama, opera de </a:t>
              </a:r>
              <a:r>
                <a:rPr lang="en-US" sz="1600" i="1" dirty="0" err="1"/>
                <a:t>artă</a:t>
              </a:r>
              <a:r>
                <a:rPr lang="en-US" sz="1600" i="1" dirty="0"/>
                <a:t> </a:t>
              </a:r>
              <a:r>
                <a:rPr lang="en-US" sz="1600" i="1" dirty="0" err="1"/>
                <a:t>plastică</a:t>
              </a:r>
              <a:r>
                <a:rPr lang="en-US" sz="1600" i="1" dirty="0"/>
                <a:t> etc.).</a:t>
              </a:r>
              <a:r>
                <a:rPr lang="en-US" sz="1600" dirty="0"/>
                <a:t> </a:t>
              </a:r>
              <a:endParaRPr lang="ro-RO" sz="1600" dirty="0"/>
            </a:p>
            <a:p>
              <a:pPr algn="just"/>
              <a:r>
                <a:rPr lang="en-US" sz="1600" dirty="0" err="1"/>
                <a:t>Prin</a:t>
              </a:r>
              <a:r>
                <a:rPr lang="en-US" sz="1600" dirty="0"/>
                <a:t> </a:t>
              </a:r>
              <a:r>
                <a:rPr lang="en-US" sz="1600" dirty="0" err="1"/>
                <a:t>acest</a:t>
              </a:r>
              <a:r>
                <a:rPr lang="en-US" sz="1600" dirty="0"/>
                <a:t> transfer dintr-un cod </a:t>
              </a:r>
              <a:r>
                <a:rPr lang="en-US" sz="1600" dirty="0" err="1"/>
                <a:t>în</a:t>
              </a:r>
              <a:r>
                <a:rPr lang="en-US" sz="1600" dirty="0"/>
                <a:t> </a:t>
              </a:r>
              <a:r>
                <a:rPr lang="en-US" sz="1600" dirty="0" err="1"/>
                <a:t>altul</a:t>
              </a:r>
              <a:r>
                <a:rPr lang="en-US" sz="1600" dirty="0"/>
                <a:t> (</a:t>
              </a:r>
              <a:r>
                <a:rPr lang="en-US" sz="1600" dirty="0" err="1"/>
                <a:t>proces</a:t>
              </a:r>
              <a:r>
                <a:rPr lang="en-US" sz="1600" dirty="0"/>
                <a:t> de </a:t>
              </a:r>
              <a:r>
                <a:rPr lang="en-US" sz="1600" b="1" dirty="0" err="1"/>
                <a:t>codare-decodare</a:t>
              </a:r>
              <a:r>
                <a:rPr lang="en-US" sz="1600" dirty="0"/>
                <a:t>), </a:t>
              </a:r>
              <a:r>
                <a:rPr lang="en-US" sz="1600" dirty="0" err="1" smtClean="0"/>
                <a:t>elevul</a:t>
              </a:r>
              <a:r>
                <a:rPr lang="en-US" sz="1600" dirty="0" smtClean="0"/>
                <a:t> </a:t>
              </a:r>
              <a:endParaRPr lang="ro-RO" sz="1600" dirty="0" smtClean="0"/>
            </a:p>
            <a:p>
              <a:pPr algn="just"/>
              <a:r>
                <a:rPr lang="en-US" sz="1600" dirty="0" smtClean="0"/>
                <a:t>face </a:t>
              </a:r>
              <a:r>
                <a:rPr lang="en-US" sz="1600" dirty="0"/>
                <a:t>un </a:t>
              </a:r>
              <a:r>
                <a:rPr lang="en-US" sz="1600" b="1" dirty="0" err="1"/>
                <a:t>exercițiu</a:t>
              </a:r>
              <a:r>
                <a:rPr lang="en-US" sz="1600" b="1" dirty="0"/>
                <a:t> de </a:t>
              </a:r>
              <a:r>
                <a:rPr lang="en-US" sz="1600" b="1" dirty="0" err="1"/>
                <a:t>logică</a:t>
              </a:r>
              <a:r>
                <a:rPr lang="en-US" sz="1600" dirty="0"/>
                <a:t>, </a:t>
              </a:r>
              <a:r>
                <a:rPr lang="en-US" sz="1600" dirty="0" err="1"/>
                <a:t>prin</a:t>
              </a:r>
              <a:r>
                <a:rPr lang="en-US" sz="1600" dirty="0"/>
                <a:t> care se </a:t>
              </a:r>
              <a:r>
                <a:rPr lang="en-US" sz="1600" dirty="0" err="1"/>
                <a:t>ating</a:t>
              </a:r>
              <a:r>
                <a:rPr lang="en-US" sz="1600" dirty="0"/>
                <a:t> </a:t>
              </a:r>
              <a:r>
                <a:rPr lang="en-US" sz="1600" dirty="0" err="1"/>
                <a:t>toate</a:t>
              </a:r>
              <a:r>
                <a:rPr lang="en-US" sz="1600" dirty="0"/>
                <a:t> </a:t>
              </a:r>
              <a:r>
                <a:rPr lang="en-US" sz="1600" dirty="0" err="1"/>
                <a:t>competențe</a:t>
              </a:r>
              <a:r>
                <a:rPr lang="ro-RO" sz="1600" dirty="0"/>
                <a:t>le</a:t>
              </a:r>
              <a:r>
                <a:rPr lang="en-US" sz="1600" dirty="0"/>
                <a:t>-</a:t>
              </a:r>
              <a:r>
                <a:rPr lang="en-US" sz="1600" dirty="0" err="1"/>
                <a:t>chei</a:t>
              </a:r>
              <a:r>
                <a:rPr lang="ro-RO" sz="1600" dirty="0"/>
                <a:t>e</a:t>
              </a:r>
              <a:r>
                <a:rPr lang="en-US" sz="1600" dirty="0"/>
                <a:t>, cu </a:t>
              </a:r>
              <a:endParaRPr lang="ro-RO" sz="1600" dirty="0" smtClean="0"/>
            </a:p>
            <a:p>
              <a:pPr algn="just"/>
              <a:r>
                <a:rPr lang="en-US" sz="1600" dirty="0" err="1" smtClean="0"/>
                <a:t>focalizare</a:t>
              </a:r>
              <a:r>
                <a:rPr lang="en-US" sz="1600" dirty="0" smtClean="0"/>
                <a:t> </a:t>
              </a:r>
              <a:r>
                <a:rPr lang="en-US" sz="1600" dirty="0"/>
                <a:t>pe </a:t>
              </a:r>
              <a:r>
                <a:rPr lang="en-US" sz="1600" dirty="0" err="1"/>
                <a:t>dezvoltarea</a:t>
              </a:r>
              <a:r>
                <a:rPr lang="en-US" sz="1600" dirty="0"/>
                <a:t> </a:t>
              </a:r>
              <a:r>
                <a:rPr lang="en-US" sz="1600" i="1" dirty="0" err="1"/>
                <a:t>abilității</a:t>
              </a:r>
              <a:r>
                <a:rPr lang="en-US" sz="1600" i="1" dirty="0"/>
                <a:t> de a </a:t>
              </a:r>
              <a:r>
                <a:rPr lang="en-US" sz="1600" i="1" dirty="0" err="1"/>
                <a:t>participa</a:t>
              </a:r>
              <a:r>
                <a:rPr lang="en-US" sz="1600" i="1" dirty="0"/>
                <a:t> într-un mod </a:t>
              </a:r>
              <a:r>
                <a:rPr lang="en-US" sz="1600" i="1" dirty="0" err="1"/>
                <a:t>eficient</a:t>
              </a:r>
              <a:r>
                <a:rPr lang="en-US" sz="1600" i="1" dirty="0"/>
                <a:t> </a:t>
              </a:r>
              <a:r>
                <a:rPr lang="en-US" sz="1600" i="1" dirty="0" err="1"/>
                <a:t>și</a:t>
              </a:r>
              <a:r>
                <a:rPr lang="en-US" sz="1600" i="1" dirty="0"/>
                <a:t> </a:t>
              </a:r>
              <a:endParaRPr lang="ro-RO" sz="1600" i="1" dirty="0"/>
            </a:p>
            <a:p>
              <a:pPr algn="just"/>
              <a:r>
                <a:rPr lang="en-US" sz="1600" i="1" dirty="0" err="1" smtClean="0"/>
                <a:t>constructiv</a:t>
              </a:r>
              <a:r>
                <a:rPr lang="en-US" sz="1600" i="1" dirty="0" smtClean="0"/>
                <a:t> </a:t>
              </a:r>
              <a:r>
                <a:rPr lang="en-US" sz="1600" i="1" dirty="0"/>
                <a:t>la </a:t>
              </a:r>
              <a:r>
                <a:rPr lang="en-US" sz="1600" i="1" dirty="0" err="1"/>
                <a:t>viața</a:t>
              </a:r>
              <a:r>
                <a:rPr lang="en-US" sz="1600" i="1" dirty="0"/>
                <a:t> </a:t>
              </a:r>
              <a:r>
                <a:rPr lang="en-US" sz="1600" i="1" dirty="0" err="1"/>
                <a:t>socială</a:t>
              </a:r>
              <a:r>
                <a:rPr lang="en-US" sz="1600" i="1" dirty="0"/>
                <a:t> </a:t>
              </a:r>
              <a:r>
                <a:rPr lang="en-US" sz="1600" i="1" dirty="0" err="1"/>
                <a:t>și</a:t>
              </a:r>
              <a:r>
                <a:rPr lang="en-US" sz="1600" i="1" dirty="0"/>
                <a:t> de a se </a:t>
              </a:r>
              <a:r>
                <a:rPr lang="en-US" sz="1600" i="1" dirty="0" err="1"/>
                <a:t>implica</a:t>
              </a:r>
              <a:r>
                <a:rPr lang="en-US" sz="1600" i="1" dirty="0"/>
                <a:t> </a:t>
              </a:r>
              <a:r>
                <a:rPr lang="en-US" sz="1600" i="1" dirty="0" err="1"/>
                <a:t>în</a:t>
              </a:r>
              <a:r>
                <a:rPr lang="en-US" sz="1600" i="1" dirty="0"/>
                <a:t> mod </a:t>
              </a:r>
              <a:r>
                <a:rPr lang="en-US" sz="1600" i="1" dirty="0" err="1"/>
                <a:t>activ</a:t>
              </a:r>
              <a:r>
                <a:rPr lang="en-US" sz="1600" i="1" dirty="0"/>
                <a:t> </a:t>
              </a:r>
              <a:r>
                <a:rPr lang="en-US" sz="1600" i="1" dirty="0" err="1"/>
                <a:t>și</a:t>
              </a:r>
              <a:r>
                <a:rPr lang="en-US" sz="1600" i="1" dirty="0"/>
                <a:t> democratic </a:t>
              </a:r>
              <a:r>
                <a:rPr lang="en-US" sz="1600" i="1" dirty="0" err="1"/>
                <a:t>în</a:t>
              </a:r>
              <a:r>
                <a:rPr lang="en-US" sz="1600" i="1" dirty="0"/>
                <a:t> </a:t>
              </a:r>
              <a:r>
                <a:rPr lang="ro-RO" sz="1600" i="1" dirty="0"/>
                <a:t> </a:t>
              </a:r>
            </a:p>
            <a:p>
              <a:pPr algn="just"/>
              <a:r>
                <a:rPr lang="en-US" sz="1600" i="1" dirty="0" err="1"/>
                <a:t>societățile</a:t>
              </a:r>
              <a:r>
                <a:rPr lang="en-US" sz="1600" i="1" dirty="0"/>
                <a:t> din </a:t>
              </a:r>
              <a:r>
                <a:rPr lang="en-US" sz="1600" i="1" dirty="0" err="1"/>
                <a:t>ce</a:t>
              </a:r>
              <a:r>
                <a:rPr lang="en-US" sz="1600" i="1" dirty="0"/>
                <a:t> </a:t>
              </a:r>
              <a:r>
                <a:rPr lang="en-US" sz="1600" i="1" dirty="0" err="1"/>
                <a:t>în</a:t>
              </a:r>
              <a:r>
                <a:rPr lang="en-US" sz="1600" i="1" dirty="0"/>
                <a:t> </a:t>
              </a:r>
              <a:r>
                <a:rPr lang="en-US" sz="1600" i="1" dirty="0" err="1"/>
                <a:t>ce</a:t>
              </a:r>
              <a:r>
                <a:rPr lang="en-US" sz="1600" i="1" dirty="0"/>
                <a:t> </a:t>
              </a:r>
              <a:r>
                <a:rPr lang="en-US" sz="1600" i="1" dirty="0" err="1"/>
                <a:t>mai</a:t>
              </a:r>
              <a:r>
                <a:rPr lang="en-US" sz="1600" i="1" dirty="0"/>
                <a:t> variate</a:t>
              </a:r>
              <a:r>
                <a:rPr lang="ro-RO" sz="1600" i="1" dirty="0"/>
                <a:t>.</a:t>
              </a:r>
            </a:p>
            <a:p>
              <a:pPr lvl="0" algn="just"/>
              <a:r>
                <a:rPr lang="en-US" sz="1600" dirty="0"/>
                <a:t>La </a:t>
              </a:r>
              <a:r>
                <a:rPr lang="en-US" sz="1600" dirty="0" err="1"/>
                <a:t>fiecare</a:t>
              </a:r>
              <a:r>
                <a:rPr lang="en-US" sz="1600" dirty="0"/>
                <a:t> </a:t>
              </a:r>
              <a:r>
                <a:rPr lang="en-US" sz="1600" dirty="0" err="1"/>
                <a:t>oră</a:t>
              </a:r>
              <a:r>
                <a:rPr lang="en-US" sz="1600" dirty="0"/>
                <a:t>, </a:t>
              </a:r>
              <a:r>
                <a:rPr lang="en-US" sz="1600" dirty="0" err="1"/>
                <a:t>profesorul</a:t>
              </a:r>
              <a:r>
                <a:rPr lang="en-US" sz="1600" dirty="0"/>
                <a:t> </a:t>
              </a:r>
              <a:r>
                <a:rPr lang="en-US" sz="1600" dirty="0" err="1"/>
                <a:t>va</a:t>
              </a:r>
              <a:r>
                <a:rPr lang="en-US" sz="1600" dirty="0"/>
                <a:t> </a:t>
              </a:r>
              <a:r>
                <a:rPr lang="en-US" sz="1600" dirty="0" err="1"/>
                <a:t>avea</a:t>
              </a:r>
              <a:r>
                <a:rPr lang="en-US" sz="1600" dirty="0"/>
                <a:t> </a:t>
              </a:r>
              <a:r>
                <a:rPr lang="en-US" sz="1600" dirty="0" err="1"/>
                <a:t>grijă</a:t>
              </a:r>
              <a:r>
                <a:rPr lang="en-US" sz="1600" dirty="0"/>
                <a:t> ca </a:t>
              </a:r>
              <a:r>
                <a:rPr lang="en-US" sz="1600" dirty="0" err="1"/>
                <a:t>proiectarea</a:t>
              </a:r>
              <a:r>
                <a:rPr lang="en-US" sz="1600" dirty="0"/>
                <a:t> </a:t>
              </a:r>
              <a:r>
                <a:rPr lang="en-US" sz="1600" dirty="0" err="1"/>
                <a:t>personalizată</a:t>
              </a:r>
              <a:r>
                <a:rPr lang="en-US" sz="1600" dirty="0"/>
                <a:t> a </a:t>
              </a:r>
              <a:endParaRPr lang="ro-RO" sz="1600" dirty="0"/>
            </a:p>
            <a:p>
              <a:pPr lvl="0" algn="just"/>
              <a:r>
                <a:rPr lang="en-US" sz="1600" dirty="0" err="1"/>
                <a:t>demersului</a:t>
              </a:r>
              <a:r>
                <a:rPr lang="en-US" sz="1600" dirty="0"/>
                <a:t> didactic </a:t>
              </a:r>
              <a:r>
                <a:rPr lang="en-US" sz="1600" dirty="0" err="1"/>
                <a:t>să</a:t>
              </a:r>
              <a:r>
                <a:rPr lang="en-US" sz="1600" dirty="0"/>
                <a:t> </a:t>
              </a:r>
              <a:r>
                <a:rPr lang="en-US" sz="1600" dirty="0" err="1"/>
                <a:t>cuprindă</a:t>
              </a:r>
              <a:r>
                <a:rPr lang="en-US" sz="1600" dirty="0"/>
                <a:t> </a:t>
              </a:r>
              <a:r>
                <a:rPr lang="en-US" sz="1600" dirty="0" err="1"/>
                <a:t>toate</a:t>
              </a:r>
              <a:r>
                <a:rPr lang="en-US" sz="1600" dirty="0"/>
                <a:t> </a:t>
              </a:r>
              <a:r>
                <a:rPr lang="en-US" sz="1600" dirty="0" err="1"/>
                <a:t>domeniile</a:t>
              </a:r>
              <a:r>
                <a:rPr lang="en-US" sz="1600" dirty="0"/>
                <a:t> de </a:t>
              </a:r>
              <a:r>
                <a:rPr lang="en-US" sz="1600" dirty="0" err="1"/>
                <a:t>conținut</a:t>
              </a:r>
              <a:r>
                <a:rPr lang="en-US" sz="1600" dirty="0"/>
                <a:t>, cu </a:t>
              </a:r>
              <a:r>
                <a:rPr lang="en-US" sz="1600" dirty="0" err="1"/>
                <a:t>pondere</a:t>
              </a:r>
              <a:r>
                <a:rPr lang="en-US" sz="1600" dirty="0"/>
                <a:t> </a:t>
              </a:r>
              <a:endParaRPr lang="ro-RO" sz="1600" dirty="0"/>
            </a:p>
            <a:p>
              <a:pPr lvl="0" algn="just"/>
              <a:r>
                <a:rPr lang="en-US" sz="1600" dirty="0" err="1"/>
                <a:t>adaptată</a:t>
              </a:r>
              <a:r>
                <a:rPr lang="en-US" sz="1600" dirty="0"/>
                <a:t>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227884" y="1330362"/>
              <a:ext cx="283593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77614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46560" y="381283"/>
            <a:ext cx="6695728" cy="576064"/>
          </a:xfrm>
        </p:spPr>
        <p:txBody>
          <a:bodyPr/>
          <a:lstStyle/>
          <a:p>
            <a:pPr algn="ctr"/>
            <a:r>
              <a:rPr lang="ro-RO" sz="2800" dirty="0"/>
              <a:t>Planul-cadru – </a:t>
            </a:r>
          </a:p>
          <a:p>
            <a:pPr algn="ctr"/>
            <a:r>
              <a:rPr lang="ro-RO" sz="2800" dirty="0"/>
              <a:t>OMEN 3590/05.04.2016</a:t>
            </a:r>
            <a:endParaRPr lang="ko-KR" alt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443743" y="1409750"/>
            <a:ext cx="6480720" cy="26161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2800" dirty="0"/>
              <a:t>Așteptările exprimate față de elevi la    sfârșitul învățământului gimnazial, prin  raportare la: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o-RO" sz="2000" dirty="0"/>
              <a:t>Cerințele exprimate în Legea educației </a:t>
            </a:r>
            <a:r>
              <a:rPr lang="ro-RO" sz="2000" dirty="0" smtClean="0"/>
              <a:t>naționale nr.1, cu modificările și completările ulterioare</a:t>
            </a:r>
            <a:endParaRPr lang="ro-RO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o-RO" sz="2000" dirty="0"/>
              <a:t>Documente de politică educațională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o-RO" sz="2000" dirty="0"/>
              <a:t>Studii de specialitate</a:t>
            </a:r>
          </a:p>
        </p:txBody>
      </p:sp>
    </p:spTree>
    <p:extLst>
      <p:ext uri="{BB962C8B-B14F-4D97-AF65-F5344CB8AC3E}">
        <p14:creationId xmlns="" xmlns:p14="http://schemas.microsoft.com/office/powerpoint/2010/main" val="2265844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3B4CAB23-4A3C-4389-8BD9-38B7C64C5E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8272" y="367916"/>
            <a:ext cx="6695728" cy="576064"/>
          </a:xfrm>
        </p:spPr>
        <p:txBody>
          <a:bodyPr/>
          <a:lstStyle/>
          <a:p>
            <a:r>
              <a:rPr lang="ro-RO" sz="2400" dirty="0"/>
              <a:t>Planul-cadru pentru învățământul gimnazial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6149C1C-64CB-4979-B810-E938CBCFE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78" y="1400242"/>
            <a:ext cx="8742422" cy="3420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94009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2099</TotalTime>
  <Words>3960</Words>
  <Application>Microsoft Office PowerPoint</Application>
  <PresentationFormat>On-screen Show (16:9)</PresentationFormat>
  <Paragraphs>551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Cover and End Slide Master</vt:lpstr>
      <vt:lpstr>Contents Slide Master</vt:lpstr>
      <vt:lpstr>Section Break Slide Master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Acer5200</cp:lastModifiedBy>
  <cp:revision>145</cp:revision>
  <dcterms:created xsi:type="dcterms:W3CDTF">2016-12-05T23:26:54Z</dcterms:created>
  <dcterms:modified xsi:type="dcterms:W3CDTF">2018-09-12T19:24:45Z</dcterms:modified>
</cp:coreProperties>
</file>